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4"/>
  </p:sldMasterIdLst>
  <p:notesMasterIdLst>
    <p:notesMasterId r:id="rId125"/>
  </p:notesMasterIdLst>
  <p:sldIdLst>
    <p:sldId id="258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473" r:id="rId13"/>
    <p:sldId id="480" r:id="rId14"/>
    <p:sldId id="481" r:id="rId15"/>
    <p:sldId id="482" r:id="rId16"/>
    <p:sldId id="485" r:id="rId17"/>
    <p:sldId id="483" r:id="rId18"/>
    <p:sldId id="487" r:id="rId19"/>
    <p:sldId id="486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495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5" r:id="rId36"/>
    <p:sldId id="506" r:id="rId37"/>
    <p:sldId id="507" r:id="rId38"/>
    <p:sldId id="508" r:id="rId39"/>
    <p:sldId id="509" r:id="rId40"/>
    <p:sldId id="510" r:id="rId41"/>
    <p:sldId id="511" r:id="rId42"/>
    <p:sldId id="512" r:id="rId43"/>
    <p:sldId id="514" r:id="rId44"/>
    <p:sldId id="515" r:id="rId45"/>
    <p:sldId id="516" r:id="rId46"/>
    <p:sldId id="517" r:id="rId47"/>
    <p:sldId id="518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3" r:id="rId61"/>
    <p:sldId id="534" r:id="rId62"/>
    <p:sldId id="535" r:id="rId63"/>
    <p:sldId id="537" r:id="rId64"/>
    <p:sldId id="536" r:id="rId65"/>
    <p:sldId id="538" r:id="rId66"/>
    <p:sldId id="539" r:id="rId67"/>
    <p:sldId id="540" r:id="rId68"/>
    <p:sldId id="541" r:id="rId69"/>
    <p:sldId id="542" r:id="rId70"/>
    <p:sldId id="543" r:id="rId71"/>
    <p:sldId id="544" r:id="rId72"/>
    <p:sldId id="545" r:id="rId73"/>
    <p:sldId id="546" r:id="rId74"/>
    <p:sldId id="547" r:id="rId75"/>
    <p:sldId id="548" r:id="rId76"/>
    <p:sldId id="549" r:id="rId77"/>
    <p:sldId id="550" r:id="rId78"/>
    <p:sldId id="551" r:id="rId79"/>
    <p:sldId id="552" r:id="rId80"/>
    <p:sldId id="553" r:id="rId81"/>
    <p:sldId id="554" r:id="rId82"/>
    <p:sldId id="555" r:id="rId83"/>
    <p:sldId id="556" r:id="rId84"/>
    <p:sldId id="557" r:id="rId85"/>
    <p:sldId id="558" r:id="rId86"/>
    <p:sldId id="559" r:id="rId87"/>
    <p:sldId id="561" r:id="rId88"/>
    <p:sldId id="562" r:id="rId89"/>
    <p:sldId id="563" r:id="rId90"/>
    <p:sldId id="564" r:id="rId91"/>
    <p:sldId id="565" r:id="rId92"/>
    <p:sldId id="566" r:id="rId93"/>
    <p:sldId id="567" r:id="rId94"/>
    <p:sldId id="568" r:id="rId95"/>
    <p:sldId id="569" r:id="rId96"/>
    <p:sldId id="570" r:id="rId97"/>
    <p:sldId id="571" r:id="rId98"/>
    <p:sldId id="572" r:id="rId99"/>
    <p:sldId id="574" r:id="rId100"/>
    <p:sldId id="575" r:id="rId101"/>
    <p:sldId id="576" r:id="rId102"/>
    <p:sldId id="577" r:id="rId103"/>
    <p:sldId id="578" r:id="rId104"/>
    <p:sldId id="579" r:id="rId105"/>
    <p:sldId id="580" r:id="rId106"/>
    <p:sldId id="581" r:id="rId107"/>
    <p:sldId id="582" r:id="rId108"/>
    <p:sldId id="583" r:id="rId109"/>
    <p:sldId id="584" r:id="rId110"/>
    <p:sldId id="585" r:id="rId111"/>
    <p:sldId id="586" r:id="rId112"/>
    <p:sldId id="587" r:id="rId113"/>
    <p:sldId id="588" r:id="rId114"/>
    <p:sldId id="589" r:id="rId115"/>
    <p:sldId id="590" r:id="rId116"/>
    <p:sldId id="591" r:id="rId117"/>
    <p:sldId id="592" r:id="rId118"/>
    <p:sldId id="593" r:id="rId119"/>
    <p:sldId id="594" r:id="rId120"/>
    <p:sldId id="595" r:id="rId121"/>
    <p:sldId id="596" r:id="rId122"/>
    <p:sldId id="597" r:id="rId123"/>
    <p:sldId id="319" r:id="rId124"/>
  </p:sldIdLst>
  <p:sldSz cx="12192000" cy="6858000"/>
  <p:notesSz cx="6858000" cy="9144000"/>
  <p:embeddedFontLs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Consolas" panose="020B0609020204030204" pitchFamily="49" charset="0"/>
      <p:regular r:id="rId130"/>
      <p:bold r:id="rId131"/>
      <p:italic r:id="rId132"/>
      <p:boldItalic r:id="rId133"/>
    </p:embeddedFont>
    <p:embeddedFont>
      <p:font typeface="Open Sans" panose="020B0604020202020204" charset="0"/>
      <p:regular r:id="rId134"/>
      <p:bold r:id="rId135"/>
      <p:italic r:id="rId136"/>
      <p:boldItalic r:id="rId137"/>
    </p:embeddedFont>
    <p:embeddedFont>
      <p:font typeface="Proxima Nova Black" panose="020B0604020202020204" charset="0"/>
      <p:bold r:id="rId1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Ярослав Вендиш" initials="ЯВ" lastIdx="2" clrIdx="0">
    <p:extLst>
      <p:ext uri="{19B8F6BF-5375-455C-9EA6-DF929625EA0E}">
        <p15:presenceInfo xmlns:p15="http://schemas.microsoft.com/office/powerpoint/2012/main" userId="438d60d83ffbfc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FF6"/>
    <a:srgbClr val="F9FFF7"/>
    <a:srgbClr val="F6FFF3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6667" autoAdjust="0"/>
  </p:normalViewPr>
  <p:slideViewPr>
    <p:cSldViewPr snapToGrid="0">
      <p:cViewPr varScale="1">
        <p:scale>
          <a:sx n="99" d="100"/>
          <a:sy n="99" d="100"/>
        </p:scale>
        <p:origin x="9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font" Target="fonts/font8.fntdata"/><Relationship Id="rId138" Type="http://schemas.openxmlformats.org/officeDocument/2006/relationships/font" Target="fonts/font13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font" Target="fonts/font9.fntdata"/><Relationship Id="rId13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font" Target="fonts/font4.fntdata"/><Relationship Id="rId13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font" Target="fonts/font7.fntdata"/><Relationship Id="rId14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notesMaster" Target="notesMasters/notesMaster1.xml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F8B48-4313-4A81-BEDA-0D6C01169BBA}" type="datetimeFigureOut">
              <a:rPr lang="uk-UA" smtClean="0"/>
              <a:t>11.02.2020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8F761-C86A-4E98-9819-294C6FCAE52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9312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50122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995824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18451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23621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19853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269446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17185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28608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416440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089863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99075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8736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63647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577783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042918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48086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9567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0027781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853602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нотаток 1">
            <a:extLst>
              <a:ext uri="{FF2B5EF4-FFF2-40B4-BE49-F238E27FC236}">
                <a16:creationId xmlns:a16="http://schemas.microsoft.com/office/drawing/2014/main" id="{25E80708-87F9-4EDB-8C04-50063AAD2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058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6045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3762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0000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2850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0654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3788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0495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7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6415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3075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5932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4361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4160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1513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7144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527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4196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1513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910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0953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8429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4883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4242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3944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0408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25367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1264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2405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3435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821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881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2297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7347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5988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9053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54744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1100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5503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09616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66549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981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40999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77393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8028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3482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8636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62097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54659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35299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4544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2903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854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60413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8988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11295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23045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51476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07234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417192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8457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5325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38233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969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89703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23729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11291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06904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41348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66537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435744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19737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27268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51522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983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09591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8671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82110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861467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41894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6287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09867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7176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70657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23142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509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85707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26847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152374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3206309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46528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54180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83111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73720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640225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60981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200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5103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62465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1" r:id="rId15"/>
    <p:sldLayoutId id="214748371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flaviocopes.com/javascript-regular-expressions/" TargetMode="External"/><Relationship Id="rId3" Type="http://schemas.openxmlformats.org/officeDocument/2006/relationships/hyperlink" Target="https://developer.mozilla.org/en-US/docs/Web/JavaScript/Guide/Regular_Expressions" TargetMode="External"/><Relationship Id="rId7" Type="http://schemas.openxmlformats.org/officeDocument/2006/relationships/hyperlink" Target="https://eloquentjavascript.net/09_regexp.html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next.io/javascript-fundamentals-understanding-regex-fd81891375e0" TargetMode="External"/><Relationship Id="rId5" Type="http://schemas.openxmlformats.org/officeDocument/2006/relationships/hyperlink" Target="https://javascript.info/regular-expressions" TargetMode="External"/><Relationship Id="rId4" Type="http://schemas.openxmlformats.org/officeDocument/2006/relationships/hyperlink" Target="https://www.w3schools.com/js/js_regexp.asp" TargetMode="External"/><Relationship Id="rId9" Type="http://schemas.openxmlformats.org/officeDocument/2006/relationships/hyperlink" Target="https://regex101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888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90B7-96C4-42CD-86E7-D638E67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 [</a:t>
            </a:r>
            <a:r>
              <a:rPr lang="en-US" dirty="0">
                <a:solidFill>
                  <a:schemeClr val="accent6"/>
                </a:solidFill>
              </a:rPr>
              <a:t>property values</a:t>
            </a:r>
            <a:r>
              <a:rPr lang="en-US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75FD3CC-C75F-4626-B95F-B9327A7C3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Letter [L]</a:t>
            </a:r>
            <a:r>
              <a:rPr lang="en-US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lowercase [</a:t>
            </a:r>
            <a:r>
              <a:rPr lang="en-US" dirty="0" err="1"/>
              <a:t>Ll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modifier [</a:t>
            </a:r>
            <a:r>
              <a:rPr lang="en-US" dirty="0" err="1"/>
              <a:t>Lm</a:t>
            </a:r>
            <a:r>
              <a:rPr lang="en-US" dirty="0"/>
              <a:t>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titlecase</a:t>
            </a:r>
            <a:r>
              <a:rPr lang="en-US" dirty="0"/>
              <a:t> [Lt]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uppercase [Lu]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other [Lo]</a:t>
            </a:r>
          </a:p>
          <a:p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6797F60-5A38-45E5-BC99-0FAF955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Number [N]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decimal digit [Nd]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letter number [</a:t>
            </a:r>
            <a:r>
              <a:rPr lang="en-US" dirty="0" err="1"/>
              <a:t>Nl</a:t>
            </a:r>
            <a:r>
              <a:rPr lang="en-US" dirty="0"/>
              <a:t>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other [No]</a:t>
            </a:r>
          </a:p>
          <a:p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66DB08C-B1D2-4750-B618-21F262993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Punctuation [P]</a:t>
            </a:r>
            <a:r>
              <a:rPr lang="en-US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connector [Pc]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dash [Pd]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initial quote [Pi]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final quote [</a:t>
            </a:r>
            <a:r>
              <a:rPr lang="en-US" dirty="0" err="1"/>
              <a:t>Pf</a:t>
            </a:r>
            <a:r>
              <a:rPr lang="en-US" dirty="0"/>
              <a:t>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open [Ps]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close [Pe]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other [Po]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97010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Methods that work with </a:t>
            </a:r>
            <a:r>
              <a:rPr lang="en-US" dirty="0" err="1">
                <a:solidFill>
                  <a:schemeClr val="accent5"/>
                </a:solidFill>
              </a:rPr>
              <a:t>regexps</a:t>
            </a:r>
            <a:r>
              <a:rPr lang="en-US" dirty="0">
                <a:solidFill>
                  <a:schemeClr val="accent5"/>
                </a:solidFill>
              </a:rPr>
              <a:t> in-depth: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str.match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str.matchAll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str.split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regexp|substr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, limit)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str.search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str.replace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str|regexp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str|func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regexp.exec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(str)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regexp.test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(str)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</a:t>
            </a:r>
          </a:p>
        </p:txBody>
      </p:sp>
    </p:spTree>
    <p:extLst>
      <p:ext uri="{BB962C8B-B14F-4D97-AF65-F5344CB8AC3E}">
        <p14:creationId xmlns:p14="http://schemas.microsoft.com/office/powerpoint/2010/main" val="27992039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method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str.match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finds matches for </a:t>
            </a:r>
            <a:r>
              <a:rPr lang="en-US" dirty="0" err="1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the string str and has </a:t>
            </a:r>
            <a:r>
              <a:rPr lang="en-US" b="1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modes: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doesn’t have flag </a:t>
            </a:r>
            <a:r>
              <a:rPr lang="en-US" b="1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It returns the first match as an array with capturing groups and properties index, input.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match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4516BF-AE82-44BF-9EC5-2A48CF35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812" y="3560145"/>
            <a:ext cx="4524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88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has flag </a:t>
            </a:r>
            <a:r>
              <a:rPr lang="en-US" b="1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It returns an array of all matches as strings, without capturing groups and other details.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match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CAE6D0-6F07-4761-B270-709E00F7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130618"/>
            <a:ext cx="30956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69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there are no matches, no matter if there’s flag </a:t>
            </a:r>
            <a:r>
              <a:rPr lang="en-US" b="1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or not,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null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returned.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match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EFBD2A-B6BD-47AE-9787-1BE9BD2E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2709536"/>
            <a:ext cx="52387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677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method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str.matchAll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a “newer, improved” variant of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str.match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It’s used mainly to search for all matches with all groups.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Just like match, it looks for matches, but there are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differences: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returns not an array, but an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iterable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object.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When the flag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present, it returns every match as an array with groups.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there are no matches, it returns not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null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but an empty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iterable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object.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98720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Using example: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22267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A99B9B-CD79-4280-9551-1ED5C142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5" y="2662470"/>
            <a:ext cx="60007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631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Splits the string using the </a:t>
            </a:r>
            <a:r>
              <a:rPr lang="en-US" dirty="0" err="1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(or a substring) as a delimiter.</a:t>
            </a:r>
          </a:p>
          <a:p>
            <a:endParaRPr lang="en-US" dirty="0">
              <a:solidFill>
                <a:schemeClr val="accent5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 can use split with strings, like this: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But we can split by a regular expression, the same way: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split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988D0A-596E-425D-AE20-3575BEC5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808" y="4790748"/>
            <a:ext cx="4524375" cy="4286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1AF04D-F284-49E5-9144-52A3E5F64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09" y="3562350"/>
            <a:ext cx="45243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191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method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str.search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returns the position of the first match or -1 if none found.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 can use search with strings, like this: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important limitation: search only finds the first match.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we need positions of further matches, we should use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str.matchAll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search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5B5C42-C013-4276-9F4A-537A68F5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221154"/>
            <a:ext cx="47625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570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is a generic method for searching and replacing, one of most useful ones.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 can use it without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regexps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to search and replace a substring: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When the first argument of replace is a string, it only replaces the first match.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E75336-A45D-47C5-95E2-691BABBF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461086"/>
            <a:ext cx="3810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241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find all hyphens, we need to use a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/-/g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with the obligatory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flag: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second argument is a replacement string. We can use special character in it: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F04076-9DBE-4D61-90CE-F63D49B72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"/>
          <a:stretch/>
        </p:blipFill>
        <p:spPr>
          <a:xfrm>
            <a:off x="3973679" y="2664208"/>
            <a:ext cx="4244641" cy="609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829490-9753-4F2E-B83F-39583B378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88" y="4396541"/>
            <a:ext cx="476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1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90B7-96C4-42CD-86E7-D638E67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 [</a:t>
            </a:r>
            <a:r>
              <a:rPr lang="en-US" dirty="0">
                <a:solidFill>
                  <a:schemeClr val="accent6"/>
                </a:solidFill>
              </a:rPr>
              <a:t>property values</a:t>
            </a:r>
            <a:r>
              <a:rPr lang="en-US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75FD3CC-C75F-4626-B95F-B9327A7C3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Mark [M]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spacing combining [Mc]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enclosing [Me]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non-spacing [Mn]</a:t>
            </a:r>
          </a:p>
          <a:p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6797F60-5A38-45E5-BC99-0FAF955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Symbol [S]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currency [Sc]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modifier [</a:t>
            </a:r>
            <a:r>
              <a:rPr lang="en-US" dirty="0" err="1"/>
              <a:t>Sk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math [</a:t>
            </a:r>
            <a:r>
              <a:rPr lang="en-US" dirty="0" err="1"/>
              <a:t>Sm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other [So]</a:t>
            </a:r>
          </a:p>
          <a:p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66DB08C-B1D2-4750-B618-21F262993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Separator [Z]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line [</a:t>
            </a:r>
            <a:r>
              <a:rPr lang="en-US" dirty="0" err="1"/>
              <a:t>Zl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paragraph [</a:t>
            </a:r>
            <a:r>
              <a:rPr lang="en-US" dirty="0" err="1"/>
              <a:t>Zp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space [</a:t>
            </a:r>
            <a:r>
              <a:rPr lang="en-US" dirty="0" err="1"/>
              <a:t>Zs</a:t>
            </a:r>
            <a:r>
              <a:rPr lang="en-US" dirty="0"/>
              <a:t>]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284258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Full list of these character: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graphicFrame>
        <p:nvGraphicFramePr>
          <p:cNvPr id="3" name="Таблиця 2">
            <a:extLst>
              <a:ext uri="{FF2B5EF4-FFF2-40B4-BE49-F238E27FC236}">
                <a16:creationId xmlns:a16="http://schemas.microsoft.com/office/drawing/2014/main" id="{EE8CD3E5-41F2-439B-9BFD-6712B287A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865135"/>
              </p:ext>
            </p:extLst>
          </p:nvPr>
        </p:nvGraphicFramePr>
        <p:xfrm>
          <a:off x="685796" y="2844667"/>
          <a:ext cx="10820406" cy="2186940"/>
        </p:xfrm>
        <a:graphic>
          <a:graphicData uri="http://schemas.openxmlformats.org/drawingml/2006/table">
            <a:tbl>
              <a:tblPr/>
              <a:tblGrid>
                <a:gridCol w="1999005">
                  <a:extLst>
                    <a:ext uri="{9D8B030D-6E8A-4147-A177-3AD203B41FA5}">
                      <a16:colId xmlns:a16="http://schemas.microsoft.com/office/drawing/2014/main" val="1755774251"/>
                    </a:ext>
                  </a:extLst>
                </a:gridCol>
                <a:gridCol w="8821401">
                  <a:extLst>
                    <a:ext uri="{9D8B030D-6E8A-4147-A177-3AD203B41FA5}">
                      <a16:colId xmlns:a16="http://schemas.microsoft.com/office/drawing/2014/main" val="4119535592"/>
                    </a:ext>
                  </a:extLst>
                </a:gridCol>
              </a:tblGrid>
              <a:tr h="195113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Symbols</a:t>
                      </a:r>
                    </a:p>
                  </a:txBody>
                  <a:tcPr marL="4762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Action in the replacement string</a:t>
                      </a:r>
                    </a:p>
                  </a:txBody>
                  <a:tcPr marL="4762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315285"/>
                  </a:ext>
                </a:extLst>
              </a:tr>
              <a:tr h="195113">
                <a:tc>
                  <a:txBody>
                    <a:bodyPr/>
                    <a:lstStyle/>
                    <a:p>
                      <a:r>
                        <a:rPr lang="uk-UA" b="1" dirty="0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$&amp;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inserts the whole match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288679"/>
                  </a:ext>
                </a:extLst>
              </a:tr>
              <a:tr h="195113">
                <a:tc>
                  <a:txBody>
                    <a:bodyPr/>
                    <a:lstStyle/>
                    <a:p>
                      <a:r>
                        <a:rPr lang="uk-UA" b="1" dirty="0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$`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inserts a part of the string before the match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40013"/>
                  </a:ext>
                </a:extLst>
              </a:tr>
              <a:tr h="195113">
                <a:tc>
                  <a:txBody>
                    <a:bodyPr/>
                    <a:lstStyle/>
                    <a:p>
                      <a:r>
                        <a:rPr lang="uk-UA" b="1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$'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inserts a part of the string after the match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573508"/>
                  </a:ext>
                </a:extLst>
              </a:tr>
              <a:tr h="308507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$n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if n is a 1-2 digit number, inserts the contents of n-</a:t>
                      </a:r>
                      <a:r>
                        <a:rPr lang="en-US" dirty="0" err="1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th</a:t>
                      </a:r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capturing group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60809"/>
                  </a:ext>
                </a:extLst>
              </a:tr>
              <a:tr h="308507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$&lt;name&gt;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inserts the contents of the parentheses with the given name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444083"/>
                  </a:ext>
                </a:extLst>
              </a:tr>
              <a:tr h="195113">
                <a:tc>
                  <a:txBody>
                    <a:bodyPr/>
                    <a:lstStyle/>
                    <a:p>
                      <a:r>
                        <a:rPr lang="uk-UA" b="1" dirty="0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$$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inserts character $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06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1370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 situations that require “smart” replacements, the second argument can be a function.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function is called with arguments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func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(match, p1, p2, ...,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pn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offset, input, groups):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match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the match,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p1, p2, ...,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pn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contents of capturing groups (if there are any),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offset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position of the match,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input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the source string,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groups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an object with named groups.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330831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there are no parentheses, then there are only 3 arguments: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func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(str, offset, input).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 example, let’s uppercase all matches and replace each match by its position: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A772B1-0902-4639-8783-8203800F6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3562250"/>
            <a:ext cx="4953000" cy="1057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4335AE-14F5-4036-8521-1779ED708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4828774"/>
            <a:ext cx="57150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721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7" y="2057400"/>
            <a:ext cx="11162901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method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(str)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method returns a match for </a:t>
            </a:r>
            <a:r>
              <a:rPr lang="en-US" dirty="0" err="1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the string str.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behaves differently depending on whether the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has flag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there’s no g, then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(str)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returns the first match exactly as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str.match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behavior doesn’t bring anything new.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exec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948369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7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But if there’s flag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then: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call to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(str)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returns the first match.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Then it saves the position immediately after it in the property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514350" indent="-514350">
              <a:buFont typeface="+mj-lt"/>
              <a:buAutoNum type="romanUcPeriod" startAt="2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next such call starts the search from position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It returns the next match and saves the position after it in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514350" indent="-514350">
              <a:buFont typeface="+mj-lt"/>
              <a:buAutoNum type="romanUcPeriod" startAt="3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…And so on.</a:t>
            </a:r>
          </a:p>
          <a:p>
            <a:pPr marL="514350" indent="-514350">
              <a:buFont typeface="+mj-lt"/>
              <a:buAutoNum type="romanUcPeriod" startAt="3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there are no matches,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returns null and resets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0.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exec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985688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7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 can use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search from a given position by manually setting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exec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9663D5-2402-4195-BEB6-DFDAFC50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307" y="2814637"/>
            <a:ext cx="54768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513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B22C6C-DA72-4478-828F-9944CAEA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306" y="2795387"/>
            <a:ext cx="5476875" cy="1238250"/>
          </a:xfrm>
          <a:prstGeom prst="rect">
            <a:avLst/>
          </a:prstGeom>
        </p:spPr>
      </p:pic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6" y="2057400"/>
            <a:ext cx="11018523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we use flag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then the search will be performed exactly at the position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exec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652622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7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method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regexp.test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(str)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looks for a match and returns true/false whether it exists.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/>
              <a:t>For instance: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test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4C7836-300F-4C21-9EC5-8B5D6489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3574178"/>
            <a:ext cx="3619500" cy="1076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168922-C6F6-4372-B472-44D85231E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02052"/>
            <a:ext cx="36195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73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7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has flag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then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regexp.test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looks from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property. 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then it updates this property, just like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test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ABD82-9E14-4007-947B-EFBE1C892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59492"/>
            <a:ext cx="3810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94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Useful links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535499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https://developer.mozilla.org/en-US/docs/Web/JavaScript/Guide/Regular_Expressions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https://www.w3schools.com/js/js_regexp.asp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https://javascript.info/regular-expressions</a:t>
            </a:r>
            <a:endParaRPr lang="en-US" sz="1800" dirty="0">
              <a:solidFill>
                <a:schemeClr val="accent5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https://itnext.io/javascript-fundamentals-understanding-regex-fd81891375e0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https://eloquentjavascript.net/09_regexp.html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https://flaviocopes.com/javascript-regular-expressions/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  <a:endParaRPr lang="en-US" sz="1800" dirty="0">
              <a:solidFill>
                <a:schemeClr val="accent5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94536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90B7-96C4-42CD-86E7-D638E67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 [</a:t>
            </a:r>
            <a:r>
              <a:rPr lang="en-US" dirty="0">
                <a:solidFill>
                  <a:schemeClr val="accent6"/>
                </a:solidFill>
              </a:rPr>
              <a:t>property values</a:t>
            </a:r>
            <a:r>
              <a:rPr lang="en-US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75FD3CC-C75F-4626-B95F-B9327A7C3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Other [C]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conrol</a:t>
            </a:r>
            <a:r>
              <a:rPr lang="en-US" dirty="0"/>
              <a:t> [Cc]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format [</a:t>
            </a:r>
            <a:r>
              <a:rPr lang="en-US" dirty="0" err="1"/>
              <a:t>Cf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not assigned [Cn]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private use [Co]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surrogate [Cs]</a:t>
            </a:r>
          </a:p>
          <a:p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6797F60-5A38-45E5-BC99-0FAF955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66DB08C-B1D2-4750-B618-21F262993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446190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br>
              <a:rPr lang="uk-UA" dirty="0"/>
            </a:br>
            <a:r>
              <a:rPr lang="en-US" dirty="0"/>
              <a:t>for attention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781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90B7-96C4-42CD-86E7-D638E67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 [</a:t>
            </a:r>
            <a:r>
              <a:rPr lang="en-US" dirty="0">
                <a:solidFill>
                  <a:schemeClr val="accent6"/>
                </a:solidFill>
              </a:rPr>
              <a:t>examples</a:t>
            </a:r>
            <a:r>
              <a:rPr lang="en-US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75FD3CC-C75F-4626-B95F-B9327A7C3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             hexadecimal numbers</a:t>
            </a:r>
          </a:p>
          <a:p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6797F60-5A38-45E5-BC99-0FAF955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                   currency symbols</a:t>
            </a:r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66DB08C-B1D2-4750-B618-21F262993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                    Chinese hieroglyphs</a:t>
            </a:r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187930-1269-4001-9A29-E9B92FF2D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20"/>
          <a:stretch/>
        </p:blipFill>
        <p:spPr>
          <a:xfrm>
            <a:off x="685800" y="3019425"/>
            <a:ext cx="3337560" cy="752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D80526-FCB3-4CFE-9E30-BE18131C8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3019425"/>
            <a:ext cx="2933700" cy="1066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27E68C-6E7F-4A3A-8F49-6487B281C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212" y="3009800"/>
            <a:ext cx="29718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4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 caret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chemeClr val="accent5"/>
                </a:solidFill>
              </a:rPr>
              <a:t> and dollar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accent5"/>
                </a:solidFill>
              </a:rPr>
              <a:t> characters have special meaning in a </a:t>
            </a:r>
            <a:r>
              <a:rPr lang="en-US" dirty="0" err="1">
                <a:solidFill>
                  <a:schemeClr val="accent5"/>
                </a:solidFill>
              </a:rPr>
              <a:t>regexp</a:t>
            </a:r>
            <a:r>
              <a:rPr lang="en-US" dirty="0">
                <a:solidFill>
                  <a:schemeClr val="accent5"/>
                </a:solidFill>
              </a:rPr>
              <a:t> - “anchors”.</a:t>
            </a:r>
          </a:p>
          <a:p>
            <a:r>
              <a:rPr lang="en-US" dirty="0"/>
              <a:t>The caret </a:t>
            </a:r>
            <a:r>
              <a:rPr lang="en-US" b="1" dirty="0">
                <a:latin typeface="Consolas" panose="020B0609020204030204" pitchFamily="49" charset="0"/>
              </a:rPr>
              <a:t>^</a:t>
            </a:r>
            <a:r>
              <a:rPr lang="en-US" dirty="0"/>
              <a:t> matches at the beginning of the text, and the dollar </a:t>
            </a:r>
            <a:r>
              <a:rPr lang="en-US" b="1" dirty="0">
                <a:latin typeface="Consolas" panose="020B0609020204030204" pitchFamily="49" charset="0"/>
              </a:rPr>
              <a:t>$</a:t>
            </a:r>
            <a:r>
              <a:rPr lang="en-US" dirty="0"/>
              <a:t> – at the 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Anchors </a:t>
            </a:r>
            <a:r>
              <a:rPr lang="en-US" b="1" dirty="0">
                <a:latin typeface="Consolas" panose="020B0609020204030204" pitchFamily="49" charset="0"/>
              </a:rPr>
              <a:t>^</a:t>
            </a:r>
            <a:r>
              <a:rPr lang="en-US" dirty="0"/>
              <a:t> and </a:t>
            </a:r>
            <a:r>
              <a:rPr lang="en-US" b="1" dirty="0">
                <a:latin typeface="Consolas" panose="020B0609020204030204" pitchFamily="49" charset="0"/>
              </a:rPr>
              <a:t>$</a:t>
            </a:r>
            <a:r>
              <a:rPr lang="en-US" dirty="0"/>
              <a:t> are tests. They have zero width.</a:t>
            </a:r>
          </a:p>
          <a:p>
            <a:r>
              <a:rPr lang="en-US" dirty="0"/>
              <a:t>Anchors behave differently if flag </a:t>
            </a:r>
            <a:r>
              <a:rPr lang="en-US" b="1" dirty="0"/>
              <a:t>m</a:t>
            </a:r>
            <a:r>
              <a:rPr lang="en-US" dirty="0"/>
              <a:t> is present.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E1B236-A6EE-4EB3-AB2A-0920A3FC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151626"/>
            <a:ext cx="42862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 [</a:t>
            </a:r>
            <a:r>
              <a:rPr lang="en-US" dirty="0">
                <a:solidFill>
                  <a:schemeClr val="accent6"/>
                </a:solidFill>
              </a:rPr>
              <a:t>multiline mode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 multiline mode is enabled by the flag </a:t>
            </a:r>
            <a:r>
              <a:rPr lang="en-US" b="1" dirty="0">
                <a:solidFill>
                  <a:schemeClr val="accent5"/>
                </a:solidFill>
              </a:rPr>
              <a:t>m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it only affects the behavior of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chemeClr val="accent5"/>
                </a:solidFill>
              </a:rPr>
              <a:t> and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accent5"/>
                </a:solidFill>
              </a:rPr>
              <a:t>.</a:t>
            </a:r>
            <a:endParaRPr lang="en-US" dirty="0"/>
          </a:p>
          <a:p>
            <a:r>
              <a:rPr lang="en-US" dirty="0"/>
              <a:t>In the multiline mode they match not only at the beginning and the end of the string.</a:t>
            </a:r>
          </a:p>
          <a:p>
            <a:r>
              <a:rPr lang="en-US" dirty="0"/>
              <a:t>In the multiline mode they match at start/end of line too.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E18685-A9B7-4AC5-864B-CFE7B5FC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61652"/>
            <a:ext cx="3333750" cy="10858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65E3E3-7F9F-4485-AA77-FA44B41D5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561652"/>
            <a:ext cx="33337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85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 [</a:t>
            </a:r>
            <a:r>
              <a:rPr lang="en-US" dirty="0">
                <a:solidFill>
                  <a:schemeClr val="accent6"/>
                </a:solidFill>
              </a:rPr>
              <a:t>newline character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To find a newline, we can use not only anchors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chemeClr val="accent5"/>
                </a:solidFill>
              </a:rPr>
              <a:t> and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accent5"/>
                </a:solidFill>
              </a:rPr>
              <a:t>, but also the newline character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5"/>
                </a:solidFill>
              </a:rPr>
              <a:t>.</a:t>
            </a:r>
            <a:endParaRPr lang="en-US" dirty="0"/>
          </a:p>
          <a:p>
            <a:r>
              <a:rPr lang="en-US" dirty="0"/>
              <a:t>What’s the difference? Let’s see an example.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As we can see, there are 2 matches instead of 3.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Another difference: now every match includes a newline character </a:t>
            </a:r>
            <a:r>
              <a:rPr lang="en-US" b="1" dirty="0">
                <a:latin typeface="Consolas" panose="020B0609020204030204" pitchFamily="49" charset="0"/>
              </a:rPr>
              <a:t>\n</a:t>
            </a:r>
            <a:r>
              <a:rPr lang="en-US" dirty="0"/>
              <a:t>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F9BFE9-AF6E-48C1-A2DF-BA3BB29C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3128514"/>
            <a:ext cx="33337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04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boundary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 word boundary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\b</a:t>
            </a:r>
            <a:r>
              <a:rPr lang="en-US" dirty="0">
                <a:solidFill>
                  <a:schemeClr val="accent5"/>
                </a:solidFill>
              </a:rPr>
              <a:t> is a test, just like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chemeClr val="accent5"/>
                </a:solidFill>
              </a:rPr>
              <a:t> and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r>
              <a:rPr lang="en-US" dirty="0"/>
              <a:t>There are three different positions that qualify as word boundaries: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dirty="0"/>
              <a:t>At string start, if the first string character is a word character </a:t>
            </a:r>
            <a:r>
              <a:rPr lang="en-US" b="1" dirty="0">
                <a:latin typeface="Consolas" panose="020B0609020204030204" pitchFamily="49" charset="0"/>
              </a:rPr>
              <a:t>\w</a:t>
            </a:r>
            <a:r>
              <a:rPr lang="en-US" dirty="0"/>
              <a:t>.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dirty="0"/>
              <a:t>Between two characters in the string - one is a word character </a:t>
            </a:r>
            <a:r>
              <a:rPr lang="en-US" b="1" dirty="0">
                <a:latin typeface="Consolas" panose="020B0609020204030204" pitchFamily="49" charset="0"/>
              </a:rPr>
              <a:t>\w</a:t>
            </a:r>
            <a:r>
              <a:rPr lang="en-US" dirty="0"/>
              <a:t> and the other is not.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dirty="0"/>
              <a:t>At string end, if the last string character is a word character </a:t>
            </a:r>
            <a:r>
              <a:rPr lang="en-US" b="1" dirty="0">
                <a:latin typeface="Consolas" panose="020B0609020204030204" pitchFamily="49" charset="0"/>
              </a:rPr>
              <a:t>\w</a:t>
            </a:r>
            <a:r>
              <a:rPr lang="en-US" dirty="0"/>
              <a:t>.</a:t>
            </a:r>
            <a:endParaRPr lang="uk-UA" dirty="0"/>
          </a:p>
          <a:p>
            <a:pPr marL="514350" indent="-514350">
              <a:buFont typeface="Wingdings" panose="05000000000000000000" pitchFamily="2" charset="2"/>
              <a:buChar char="q"/>
            </a:pPr>
            <a:endParaRPr lang="uk-UA" dirty="0"/>
          </a:p>
          <a:p>
            <a:r>
              <a:rPr lang="en-US" dirty="0"/>
              <a:t>Note: word boundary 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 doesn’t work for non-</a:t>
            </a:r>
            <a:r>
              <a:rPr lang="en-US" dirty="0" err="1"/>
              <a:t>latin</a:t>
            </a:r>
            <a:r>
              <a:rPr lang="en-US" dirty="0"/>
              <a:t> alphabets.</a:t>
            </a:r>
          </a:p>
        </p:txBody>
      </p:sp>
    </p:spTree>
    <p:extLst>
      <p:ext uri="{BB962C8B-B14F-4D97-AF65-F5344CB8AC3E}">
        <p14:creationId xmlns:p14="http://schemas.microsoft.com/office/powerpoint/2010/main" val="180053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boundary [</a:t>
            </a:r>
            <a:r>
              <a:rPr lang="en-US" dirty="0">
                <a:solidFill>
                  <a:schemeClr val="accent6"/>
                </a:solidFill>
              </a:rPr>
              <a:t>examples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the string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“Hello, Java!”</a:t>
            </a:r>
            <a:r>
              <a:rPr lang="en-US" dirty="0"/>
              <a:t> following positions correspond to 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it matches the pattern </a:t>
            </a:r>
            <a:r>
              <a:rPr lang="en-US" b="1" dirty="0">
                <a:latin typeface="Consolas" panose="020B0609020204030204" pitchFamily="49" charset="0"/>
              </a:rPr>
              <a:t>\</a:t>
            </a:r>
            <a:r>
              <a:rPr lang="en-US" b="1" dirty="0" err="1">
                <a:latin typeface="Consolas" panose="020B0609020204030204" pitchFamily="49" charset="0"/>
              </a:rPr>
              <a:t>b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Hello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, because: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At the beginning of the string matches the first test 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Then matches the word “Hello”.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Then the test 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 matches again, as we’re between “o” and a space.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09F819-DFD1-49F5-B74B-8F6C3808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2" y="2819700"/>
            <a:ext cx="20859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03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boundary [</a:t>
            </a:r>
            <a:r>
              <a:rPr lang="en-US" dirty="0">
                <a:solidFill>
                  <a:schemeClr val="accent6"/>
                </a:solidFill>
              </a:rPr>
              <a:t>examples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pattern </a:t>
            </a:r>
            <a:r>
              <a:rPr lang="en-US" b="1" dirty="0">
                <a:latin typeface="Consolas" panose="020B0609020204030204" pitchFamily="49" charset="0"/>
              </a:rPr>
              <a:t>\</a:t>
            </a:r>
            <a:r>
              <a:rPr lang="en-US" b="1" dirty="0" err="1">
                <a:latin typeface="Consolas" panose="020B0609020204030204" pitchFamily="49" charset="0"/>
              </a:rPr>
              <a:t>b</a:t>
            </a:r>
            <a:r>
              <a:rPr lang="en-US" dirty="0" err="1"/>
              <a:t>Java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 would also match. But not </a:t>
            </a:r>
            <a:r>
              <a:rPr lang="en-US" b="1" dirty="0">
                <a:latin typeface="Consolas" panose="020B0609020204030204" pitchFamily="49" charset="0"/>
              </a:rPr>
              <a:t>\</a:t>
            </a:r>
            <a:r>
              <a:rPr lang="en-US" b="1" dirty="0" err="1">
                <a:latin typeface="Consolas" panose="020B0609020204030204" pitchFamily="49" charset="0"/>
              </a:rPr>
              <a:t>b</a:t>
            </a:r>
            <a:r>
              <a:rPr lang="en-US" dirty="0" err="1"/>
              <a:t>Hell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 and not </a:t>
            </a:r>
            <a:r>
              <a:rPr lang="en-US" b="1" dirty="0">
                <a:latin typeface="Consolas" panose="020B0609020204030204" pitchFamily="49" charset="0"/>
              </a:rPr>
              <a:t>\</a:t>
            </a:r>
            <a:r>
              <a:rPr lang="en-US" b="1" dirty="0" err="1">
                <a:latin typeface="Consolas" panose="020B0609020204030204" pitchFamily="49" charset="0"/>
              </a:rPr>
              <a:t>b</a:t>
            </a:r>
            <a:r>
              <a:rPr lang="en-US" dirty="0" err="1"/>
              <a:t>Java</a:t>
            </a:r>
            <a:r>
              <a:rPr lang="en-US" dirty="0"/>
              <a:t>!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 not only with words, but with digits as well.</a:t>
            </a:r>
          </a:p>
          <a:p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2C7C3F-C708-445B-9662-82DDA4B4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92567"/>
            <a:ext cx="4762500" cy="8953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881B5-05AC-4B43-87DC-4017CC57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4405061"/>
            <a:ext cx="4762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5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uk-UA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Regular expressions are patterns used to match character combinations in strings.</a:t>
            </a:r>
          </a:p>
          <a:p>
            <a:r>
              <a:rPr lang="en-US" dirty="0">
                <a:solidFill>
                  <a:schemeClr val="accent5"/>
                </a:solidFill>
              </a:rPr>
              <a:t>Regular expressions are patterns that provide a powerful way to search and replace in text.</a:t>
            </a:r>
          </a:p>
          <a:p>
            <a:endParaRPr lang="en-US" dirty="0"/>
          </a:p>
          <a:p>
            <a:r>
              <a:rPr lang="en-US" dirty="0"/>
              <a:t>A regular expression can be a single character, or a more complicated pattern.</a:t>
            </a:r>
          </a:p>
          <a:p>
            <a:endParaRPr lang="en-US" dirty="0"/>
          </a:p>
          <a:p>
            <a:r>
              <a:rPr lang="en-US" dirty="0"/>
              <a:t>In JavaScript, regular expressions are available via the </a:t>
            </a:r>
            <a:r>
              <a:rPr lang="en-US" b="1" dirty="0" err="1">
                <a:latin typeface="Consolas" panose="020B0609020204030204" pitchFamily="49" charset="0"/>
              </a:rPr>
              <a:t>RegExp</a:t>
            </a:r>
            <a:r>
              <a:rPr lang="en-US" dirty="0"/>
              <a:t> object.</a:t>
            </a:r>
          </a:p>
          <a:p>
            <a:endParaRPr lang="en-US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092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There are different special characters as well, that have special meaning in a </a:t>
            </a:r>
            <a:r>
              <a:rPr lang="en-US" dirty="0" err="1">
                <a:solidFill>
                  <a:schemeClr val="accent5"/>
                </a:solidFill>
              </a:rPr>
              <a:t>regexp</a:t>
            </a:r>
            <a:r>
              <a:rPr lang="en-US" dirty="0">
                <a:solidFill>
                  <a:schemeClr val="accent5"/>
                </a:solidFill>
              </a:rPr>
              <a:t>. </a:t>
            </a:r>
          </a:p>
          <a:p>
            <a:r>
              <a:rPr lang="en-US" dirty="0"/>
              <a:t>They are used to do more powerful searches. </a:t>
            </a:r>
          </a:p>
          <a:p>
            <a:r>
              <a:rPr lang="en-US" dirty="0"/>
              <a:t>Here’s a full list of them: </a:t>
            </a:r>
            <a:r>
              <a:rPr lang="en-US" b="1" dirty="0">
                <a:latin typeface="Consolas" panose="020B0609020204030204" pitchFamily="49" charset="0"/>
              </a:rPr>
              <a:t>[ \ ^ $ . | ? * + ( )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5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[</a:t>
            </a:r>
            <a:r>
              <a:rPr lang="en-US" dirty="0">
                <a:solidFill>
                  <a:schemeClr val="accent6"/>
                </a:solidFill>
              </a:rPr>
              <a:t>examples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say we want to find literally a dot. Not “any character”, but just a dot.</a:t>
            </a:r>
          </a:p>
          <a:p>
            <a:r>
              <a:rPr lang="en-US" dirty="0"/>
              <a:t>To use a special character as a regular one, prepend it with a backslash: </a:t>
            </a:r>
            <a:r>
              <a:rPr lang="en-US" b="1" dirty="0">
                <a:latin typeface="Consolas" panose="020B0609020204030204" pitchFamily="49" charset="0"/>
              </a:rPr>
              <a:t>\.</a:t>
            </a:r>
            <a:r>
              <a:rPr lang="en-US" dirty="0"/>
              <a:t>.</a:t>
            </a:r>
          </a:p>
          <a:p>
            <a:r>
              <a:rPr lang="en-US" dirty="0"/>
              <a:t>That’s also called “escaping a character”.</a:t>
            </a:r>
          </a:p>
          <a:p>
            <a:endParaRPr lang="en-US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8F2768-5DE4-4B36-8025-8DEB4E38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3573092"/>
            <a:ext cx="5715000" cy="5905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F04CBC-44D2-4D23-9032-6375DDA4F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4293530"/>
            <a:ext cx="5715000" cy="447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DA17B6-3A3B-4ED0-A7AB-B7C8FCB97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4871093"/>
            <a:ext cx="57150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7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[</a:t>
            </a:r>
            <a:r>
              <a:rPr lang="en-US" dirty="0">
                <a:solidFill>
                  <a:schemeClr val="accent6"/>
                </a:solidFill>
              </a:rPr>
              <a:t>a slash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 JavaScript slash symbol </a:t>
            </a:r>
            <a:r>
              <a:rPr lang="en-US" b="1" dirty="0">
                <a:solidFill>
                  <a:schemeClr val="accent5"/>
                </a:solidFill>
              </a:rPr>
              <a:t>/</a:t>
            </a:r>
            <a:r>
              <a:rPr lang="en-US" dirty="0">
                <a:solidFill>
                  <a:schemeClr val="accent5"/>
                </a:solidFill>
              </a:rPr>
              <a:t> is used to open and close the </a:t>
            </a:r>
            <a:r>
              <a:rPr lang="en-US" dirty="0" err="1">
                <a:solidFill>
                  <a:schemeClr val="accent5"/>
                </a:solidFill>
              </a:rPr>
              <a:t>regexp</a:t>
            </a:r>
            <a:r>
              <a:rPr lang="en-US" dirty="0">
                <a:solidFill>
                  <a:schemeClr val="accent5"/>
                </a:solidFill>
              </a:rPr>
              <a:t>: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pattern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r>
              <a:rPr lang="en-US" dirty="0"/>
              <a:t>So we should escape it too, though it is not a special character.</a:t>
            </a:r>
          </a:p>
          <a:p>
            <a:r>
              <a:rPr lang="en-US" dirty="0"/>
              <a:t>Here’s what a search for a slash </a:t>
            </a:r>
            <a:r>
              <a:rPr lang="en-US" b="1" dirty="0">
                <a:latin typeface="Consolas" panose="020B0609020204030204" pitchFamily="49" charset="0"/>
              </a:rPr>
              <a:t>/</a:t>
            </a:r>
            <a:r>
              <a:rPr lang="en-US" dirty="0"/>
              <a:t> looks like: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the other hand, if we use </a:t>
            </a:r>
            <a:r>
              <a:rPr lang="en-US" b="1" dirty="0">
                <a:latin typeface="Consolas" panose="020B0609020204030204" pitchFamily="49" charset="0"/>
              </a:rPr>
              <a:t>new</a:t>
            </a:r>
            <a:r>
              <a:rPr lang="en-US" dirty="0"/>
              <a:t> </a:t>
            </a:r>
            <a:r>
              <a:rPr lang="en-US" b="1" dirty="0" err="1">
                <a:latin typeface="Consolas" panose="020B0609020204030204" pitchFamily="49" charset="0"/>
              </a:rPr>
              <a:t>RegExp</a:t>
            </a:r>
            <a:r>
              <a:rPr lang="en-US" dirty="0"/>
              <a:t> syntax, then we don’t need to escape it.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86D9F3-A965-492E-81BC-DFE65F5A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552825"/>
            <a:ext cx="3810000" cy="4381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8D1BEC-51C6-492E-8F9B-6AC5743C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855644"/>
            <a:ext cx="3810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9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[</a:t>
            </a:r>
            <a:r>
              <a:rPr lang="en-US" b="1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</a:t>
            </a:r>
            <a:r>
              <a:rPr lang="en-US" b="1" dirty="0" err="1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If we are creating a regular expression with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new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RegExp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we need do some other escaping.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similar search in one of previous examples worked with </a:t>
            </a:r>
            <a:r>
              <a:rPr lang="en-US" b="1" dirty="0">
                <a:latin typeface="Consolas" panose="020B0609020204030204" pitchFamily="49" charset="0"/>
              </a:rPr>
              <a:t>/\d\.\d/</a:t>
            </a:r>
            <a:r>
              <a:rPr lang="en-US" dirty="0"/>
              <a:t>.</a:t>
            </a:r>
          </a:p>
          <a:p>
            <a:r>
              <a:rPr lang="en-US" dirty="0"/>
              <a:t>Why? The reason is that backslashes are “consumed” by a string.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466E2ED-38BE-4141-8618-757C18AE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696732"/>
            <a:ext cx="3810000" cy="7715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D0583D-25EE-45AE-87D6-BC3A35723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844289"/>
            <a:ext cx="3810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[</a:t>
            </a:r>
            <a:r>
              <a:rPr lang="en-US" b="1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</a:t>
            </a:r>
            <a:r>
              <a:rPr lang="en-US" b="1" dirty="0" err="1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b="1" dirty="0">
                <a:latin typeface="Consolas" panose="020B0609020204030204" pitchFamily="49" charset="0"/>
              </a:rPr>
              <a:t>new</a:t>
            </a:r>
            <a:r>
              <a:rPr lang="en-US" dirty="0"/>
              <a:t> </a:t>
            </a:r>
            <a:r>
              <a:rPr lang="en-US" b="1" dirty="0" err="1">
                <a:latin typeface="Consolas" panose="020B0609020204030204" pitchFamily="49" charset="0"/>
              </a:rPr>
              <a:t>RegExp</a:t>
            </a:r>
            <a:r>
              <a:rPr lang="en-US" dirty="0"/>
              <a:t> gets a string without backslashes. That’s why the search doesn’t work!</a:t>
            </a:r>
          </a:p>
          <a:p>
            <a:r>
              <a:rPr lang="en-US" dirty="0"/>
              <a:t>To fix it, we need to double backslashes, because string quotes turn </a:t>
            </a:r>
            <a:r>
              <a:rPr lang="en-US" b="1" dirty="0">
                <a:latin typeface="Consolas" panose="020B0609020204030204" pitchFamily="49" charset="0"/>
              </a:rPr>
              <a:t>\\</a:t>
            </a:r>
            <a:r>
              <a:rPr lang="en-US" dirty="0"/>
              <a:t> into </a:t>
            </a:r>
            <a:r>
              <a:rPr lang="en-US" b="1" dirty="0">
                <a:latin typeface="Consolas" panose="020B0609020204030204" pitchFamily="49" charset="0"/>
              </a:rPr>
              <a:t>\</a:t>
            </a:r>
            <a:r>
              <a:rPr lang="en-US" dirty="0"/>
              <a:t>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093612-4833-4D93-AE93-4DFC1318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38287"/>
            <a:ext cx="38100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65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Sets and ranges</a:t>
            </a:r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Several characters inside square brackets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chemeClr val="accent5"/>
                </a:solidFill>
              </a:rPr>
              <a:t>…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chemeClr val="accent5"/>
                </a:solidFill>
              </a:rPr>
              <a:t> mean to “search for character among given”.</a:t>
            </a:r>
          </a:p>
          <a:p>
            <a:r>
              <a:rPr lang="en-US" dirty="0"/>
              <a:t>For instance, </a:t>
            </a:r>
            <a:r>
              <a:rPr lang="en-US" b="1" dirty="0">
                <a:latin typeface="Consolas" panose="020B0609020204030204" pitchFamily="49" charset="0"/>
              </a:rPr>
              <a:t>[</a:t>
            </a:r>
            <a:r>
              <a:rPr lang="en-US" dirty="0" err="1"/>
              <a:t>eao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  <a:r>
              <a:rPr lang="en-US" dirty="0"/>
              <a:t> means any of the 3 characters: 'a', 'e', or 'o'.</a:t>
            </a:r>
          </a:p>
          <a:p>
            <a:r>
              <a:rPr lang="en-US" dirty="0"/>
              <a:t>That’s called a </a:t>
            </a:r>
            <a:r>
              <a:rPr lang="en-US" b="1" dirty="0"/>
              <a:t>set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characters in set correspond to exactly one character in the match.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C386CF-7AF9-49EF-A59A-818C3957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89472"/>
            <a:ext cx="42862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63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Several characters inside square brackets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chemeClr val="accent5"/>
                </a:solidFill>
              </a:rPr>
              <a:t>…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chemeClr val="accent5"/>
                </a:solidFill>
              </a:rPr>
              <a:t> mean to “search for character among given”.</a:t>
            </a:r>
          </a:p>
          <a:p>
            <a:r>
              <a:rPr lang="en-US" dirty="0"/>
              <a:t>For instance, </a:t>
            </a:r>
            <a:r>
              <a:rPr lang="en-US" b="1" dirty="0">
                <a:latin typeface="Consolas" panose="020B0609020204030204" pitchFamily="49" charset="0"/>
              </a:rPr>
              <a:t>[</a:t>
            </a:r>
            <a:r>
              <a:rPr lang="en-US" dirty="0"/>
              <a:t>a-z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  <a:r>
              <a:rPr lang="en-US" dirty="0"/>
              <a:t> is a character in range from a to z, and </a:t>
            </a:r>
            <a:r>
              <a:rPr lang="en-US" b="1" dirty="0">
                <a:latin typeface="Consolas" panose="020B0609020204030204" pitchFamily="49" charset="0"/>
              </a:rPr>
              <a:t>[</a:t>
            </a:r>
            <a:r>
              <a:rPr lang="en-US" dirty="0"/>
              <a:t>0-5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  <a:r>
              <a:rPr lang="en-US" dirty="0"/>
              <a:t> is a digit from 0 to 5.</a:t>
            </a:r>
          </a:p>
          <a:p>
            <a:r>
              <a:rPr lang="en-US" dirty="0"/>
              <a:t>That’s called a </a:t>
            </a:r>
            <a:r>
              <a:rPr lang="en-US" b="1" dirty="0"/>
              <a:t>ranges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characters in set correspond to exactly one character in the match.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299090-D400-47FD-8D3D-F39A5180E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589472"/>
            <a:ext cx="4762500" cy="428625"/>
          </a:xfrm>
          <a:prstGeom prst="rect">
            <a:avLst/>
          </a:prstGeom>
        </p:spPr>
      </p:pic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Sets and ranges</a:t>
            </a:r>
          </a:p>
        </p:txBody>
      </p:sp>
    </p:spTree>
    <p:extLst>
      <p:ext uri="{BB962C8B-B14F-4D97-AF65-F5344CB8AC3E}">
        <p14:creationId xmlns:p14="http://schemas.microsoft.com/office/powerpoint/2010/main" val="2495684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Sets and ranges [</a:t>
            </a:r>
            <a:r>
              <a:rPr lang="en-US" b="1" dirty="0">
                <a:solidFill>
                  <a:schemeClr val="accent6"/>
                </a:solidFill>
              </a:rPr>
              <a:t>excluding ranges</a:t>
            </a:r>
            <a:r>
              <a:rPr lang="en-US" b="1" dirty="0"/>
              <a:t>]</a:t>
            </a:r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Besides normal ranges, there are “excluding” ranges that look like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[^</a:t>
            </a:r>
            <a:r>
              <a:rPr lang="en-US" dirty="0">
                <a:solidFill>
                  <a:schemeClr val="accent5"/>
                </a:solidFill>
              </a:rPr>
              <a:t>…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r>
              <a:rPr lang="en-US" dirty="0"/>
              <a:t>They are denoted the start and match any character except the given ones.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C4DEF9-9CA7-4BCB-BD08-5B262930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131425"/>
            <a:ext cx="4762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10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Sets and ranges [</a:t>
            </a:r>
            <a:r>
              <a:rPr lang="en-US" b="1" dirty="0">
                <a:solidFill>
                  <a:schemeClr val="accent6"/>
                </a:solidFill>
              </a:rPr>
              <a:t>escaping</a:t>
            </a:r>
            <a:r>
              <a:rPr lang="en-US" b="1" dirty="0"/>
              <a:t>]</a:t>
            </a:r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 square brackets we can use the vast majority of special characters without escaping: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Symbols </a:t>
            </a: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  <a:r>
              <a:rPr lang="en-US" dirty="0"/>
              <a:t> never need escaping.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 hyphen </a:t>
            </a:r>
            <a:r>
              <a:rPr lang="en-US" b="1" dirty="0">
                <a:latin typeface="Consolas" panose="020B0609020204030204" pitchFamily="49" charset="0"/>
              </a:rPr>
              <a:t>-</a:t>
            </a:r>
            <a:r>
              <a:rPr lang="en-US" dirty="0"/>
              <a:t> is not escaped in the beginning or the end.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 caret </a:t>
            </a:r>
            <a:r>
              <a:rPr lang="en-US" b="1" dirty="0">
                <a:latin typeface="Consolas" panose="020B0609020204030204" pitchFamily="49" charset="0"/>
              </a:rPr>
              <a:t>^</a:t>
            </a:r>
            <a:r>
              <a:rPr lang="en-US" dirty="0"/>
              <a:t> is only escaped in the beginning.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The closing square bracket 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  <a:r>
              <a:rPr lang="en-US" dirty="0"/>
              <a:t> is always escaped.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980A20-07C6-43AE-9B2A-CCCE590F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4427725"/>
            <a:ext cx="38290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88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Sets and ranges [</a:t>
            </a:r>
            <a:r>
              <a:rPr lang="en-US" b="1" dirty="0" err="1">
                <a:solidFill>
                  <a:schemeClr val="accent6"/>
                </a:solidFill>
              </a:rPr>
              <a:t>unicode</a:t>
            </a:r>
            <a:r>
              <a:rPr lang="en-US" b="1" dirty="0"/>
              <a:t>]</a:t>
            </a:r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If there are surrogate pairs in the set, flag </a:t>
            </a:r>
            <a:r>
              <a:rPr lang="en-US" b="1" dirty="0">
                <a:solidFill>
                  <a:schemeClr val="accent5"/>
                </a:solidFill>
              </a:rPr>
              <a:t>u</a:t>
            </a:r>
            <a:r>
              <a:rPr lang="en-US" dirty="0">
                <a:solidFill>
                  <a:schemeClr val="accent5"/>
                </a:solidFill>
              </a:rPr>
              <a:t> is required for them to work correctly.</a:t>
            </a:r>
          </a:p>
          <a:p>
            <a:r>
              <a:rPr lang="en-US" dirty="0"/>
              <a:t>For instance, let’s look for </a:t>
            </a:r>
            <a:r>
              <a:rPr lang="en-US" b="1" dirty="0">
                <a:latin typeface="Consolas" panose="020B0609020204030204" pitchFamily="49" charset="0"/>
              </a:rPr>
              <a:t>[</a:t>
            </a:r>
            <a:r>
              <a:rPr lang="en-US" dirty="0"/>
              <a:t>𝒳𝒴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  <a:r>
              <a:rPr lang="en-US" dirty="0"/>
              <a:t> in the string 𝒳: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add flag </a:t>
            </a:r>
            <a:r>
              <a:rPr lang="en-US" b="1" dirty="0"/>
              <a:t>u</a:t>
            </a:r>
            <a:r>
              <a:rPr lang="en-US" dirty="0"/>
              <a:t>, then the behavior will be correct: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73D0B1-728A-45B0-A813-83B280692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r="-1"/>
          <a:stretch/>
        </p:blipFill>
        <p:spPr>
          <a:xfrm>
            <a:off x="3494922" y="3124305"/>
            <a:ext cx="5202155" cy="628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2F84BD-2924-4530-BB7E-0506DBC4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922" y="4851035"/>
            <a:ext cx="52387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6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  <a:endParaRPr lang="uk-UA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 regular expression consists of a pattern and optional flags.</a:t>
            </a:r>
          </a:p>
          <a:p>
            <a:r>
              <a:rPr lang="en-US" dirty="0"/>
              <a:t>There are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syntaxes</a:t>
            </a:r>
            <a:r>
              <a:rPr lang="en-US" dirty="0"/>
              <a:t> that can be used to create a regular expression object.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The “long” syntax:</a:t>
            </a:r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romanUcPeriod" startAt="2"/>
            </a:pPr>
            <a:r>
              <a:rPr lang="en-US" dirty="0"/>
              <a:t>And the “short” one, using slashes </a:t>
            </a:r>
            <a:r>
              <a:rPr lang="en-US" b="1" dirty="0">
                <a:latin typeface="Consolas" panose="020B0609020204030204" pitchFamily="49" charset="0"/>
              </a:rPr>
              <a:t>/</a:t>
            </a:r>
            <a:r>
              <a:rPr lang="en-US" dirty="0"/>
              <a:t>:</a:t>
            </a:r>
          </a:p>
          <a:p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411CC6-A236-479D-B60C-B776B2C6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4847725"/>
            <a:ext cx="5238750" cy="5905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F37AC2-7469-49E3-A66A-8AD2E9F07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5" y="3552825"/>
            <a:ext cx="52387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07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 quantifier is appended to a character and specifies how many we need. </a:t>
            </a:r>
          </a:p>
          <a:p>
            <a:r>
              <a:rPr lang="en-US" dirty="0">
                <a:solidFill>
                  <a:schemeClr val="tx2"/>
                </a:solidFill>
              </a:rPr>
              <a:t>The simplest quantifier is a number in curly braces: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{n}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It has a few advanced forms, let’s see examples: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The exact count: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{n}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The range: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b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tx2"/>
                </a:solidFill>
              </a:rPr>
              <a:t>, match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chemeClr val="tx2"/>
                </a:solidFill>
              </a:rPr>
              <a:t> times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The range: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{a</a:t>
            </a:r>
            <a:r>
              <a:rPr lang="en-US" dirty="0">
                <a:solidFill>
                  <a:schemeClr val="tx2"/>
                </a:solidFill>
              </a:rPr>
              <a:t>,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tx2"/>
                </a:solidFill>
              </a:rPr>
              <a:t>, match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 and more times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</a:t>
            </a:r>
          </a:p>
        </p:txBody>
      </p:sp>
    </p:spTree>
    <p:extLst>
      <p:ext uri="{BB962C8B-B14F-4D97-AF65-F5344CB8AC3E}">
        <p14:creationId xmlns:p14="http://schemas.microsoft.com/office/powerpoint/2010/main" val="904095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There are </a:t>
            </a:r>
            <a:r>
              <a:rPr lang="en-US" dirty="0" err="1">
                <a:solidFill>
                  <a:schemeClr val="accent5"/>
                </a:solidFill>
              </a:rPr>
              <a:t>shorthands</a:t>
            </a:r>
            <a:r>
              <a:rPr lang="en-US" dirty="0">
                <a:solidFill>
                  <a:schemeClr val="accent5"/>
                </a:solidFill>
              </a:rPr>
              <a:t> for most used quantifiers: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	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Means “one or more”, the same as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1,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 	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Means “zero or one”, the same as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0,1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* 	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Means “zero or more”, the same as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0,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 err="1">
                <a:solidFill>
                  <a:schemeClr val="accent6"/>
                </a:solidFill>
              </a:rPr>
              <a:t>shorthands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FC3E7A-161C-4C35-A4EE-8D3AEDB2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95940"/>
            <a:ext cx="3810000" cy="762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E8ADCE-CFCC-48AD-93B1-6C3F5FE20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95940"/>
            <a:ext cx="3810000" cy="76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0DAB3C-3CCF-4207-9064-0EB0F39CB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50" y="4941836"/>
            <a:ext cx="3810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80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90B7-96C4-42CD-86E7-D638E67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examples</a:t>
            </a:r>
            <a:r>
              <a:rPr lang="en-US" b="1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75FD3CC-C75F-4626-B95F-B9327A7C3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                      decimal fractions</a:t>
            </a:r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6797F60-5A38-45E5-BC99-0FAF955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                      opening HTML-tag (no </a:t>
            </a:r>
            <a:r>
              <a:rPr lang="en-US" dirty="0" err="1"/>
              <a:t>attr</a:t>
            </a:r>
            <a:r>
              <a:rPr lang="en-US" dirty="0"/>
              <a:t>)</a:t>
            </a:r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66DB08C-B1D2-4750-B618-21F262993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uk-UA" dirty="0"/>
              <a:t>                 </a:t>
            </a:r>
            <a:r>
              <a:rPr lang="en-US" dirty="0"/>
              <a:t>complete HTML-tag (no </a:t>
            </a:r>
            <a:r>
              <a:rPr lang="en-US" dirty="0" err="1"/>
              <a:t>attr</a:t>
            </a:r>
            <a:r>
              <a:rPr lang="en-US" dirty="0"/>
              <a:t>)</a:t>
            </a:r>
            <a:endParaRPr lang="uk-UA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DDC90D-6B2E-4BFE-9275-0F9D12AEA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09800"/>
            <a:ext cx="3143250" cy="10572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210B12-0671-4740-82C7-1D7D5EEAB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3009800"/>
            <a:ext cx="3143250" cy="10477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3F5EFE-7EB8-4570-B7FF-1323ED421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212" y="3009800"/>
            <a:ext cx="31432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99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Quantifiers are very simple from the first sight, but in fact they can be tricky. </a:t>
            </a:r>
          </a:p>
          <a:p>
            <a:r>
              <a:rPr lang="en-US" dirty="0">
                <a:solidFill>
                  <a:schemeClr val="tx2"/>
                </a:solidFill>
              </a:rPr>
              <a:t>Let’s take the following task as an example.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We have a text and need to replace all quotes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...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 with guillemet marks: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«</a:t>
            </a:r>
            <a:r>
              <a:rPr lang="en-US" dirty="0">
                <a:solidFill>
                  <a:schemeClr val="tx2"/>
                </a:solidFill>
              </a:rPr>
              <a:t>...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»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A regular expression like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/".+"/g</a:t>
            </a:r>
            <a:r>
              <a:rPr lang="en-US" dirty="0">
                <a:solidFill>
                  <a:schemeClr val="tx2"/>
                </a:solidFill>
              </a:rPr>
              <a:t> may seem like a good fit, but it isn’t!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and lazy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6C98D9-FEBF-4A0F-A473-3F48E742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410275"/>
            <a:ext cx="42862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00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 first pattern character is a quote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F7619D-EAAE-425C-9D37-8BB8014A2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87" y="3771900"/>
            <a:ext cx="41624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52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tx2"/>
                </a:solidFill>
              </a:rPr>
              <a:t>The quote is detected, and then the engine tries to find a match for the rest. </a:t>
            </a:r>
          </a:p>
          <a:p>
            <a:r>
              <a:rPr lang="en-US" dirty="0">
                <a:solidFill>
                  <a:schemeClr val="tx2"/>
                </a:solidFill>
              </a:rPr>
              <a:t>        It tries to see if the rest of the subject string conforms to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.+"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569716-4E61-4E5D-A49B-8A7D8934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2" y="3771900"/>
            <a:ext cx="4181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1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en-US" dirty="0">
                <a:solidFill>
                  <a:schemeClr val="tx2"/>
                </a:solidFill>
              </a:rPr>
              <a:t>Then the dot repeats because of the quantifier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.+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regular expression engine adds to the match one character after another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188042-A431-43C9-AB04-1E8922D8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37" y="3771900"/>
            <a:ext cx="42005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047397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4"/>
            </a:pPr>
            <a:r>
              <a:rPr lang="en-US" dirty="0">
                <a:solidFill>
                  <a:schemeClr val="tx2"/>
                </a:solidFill>
              </a:rPr>
              <a:t>Now the engine finished repeating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.+</a:t>
            </a:r>
            <a:r>
              <a:rPr lang="en-US" dirty="0">
                <a:solidFill>
                  <a:schemeClr val="tx2"/>
                </a:solidFill>
              </a:rPr>
              <a:t> and tries to find the next character of the pattern. </a:t>
            </a:r>
          </a:p>
          <a:p>
            <a:r>
              <a:rPr lang="en-US" dirty="0">
                <a:solidFill>
                  <a:schemeClr val="tx2"/>
                </a:solidFill>
              </a:rPr>
              <a:t>        It’s the quote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. There’s a problem: the string has finished, there are no more characters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66201D-40E1-4DC3-A7BA-5C18B242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3771900"/>
            <a:ext cx="40957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67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5"/>
            </a:pPr>
            <a:r>
              <a:rPr lang="en-US" dirty="0">
                <a:solidFill>
                  <a:schemeClr val="tx2"/>
                </a:solidFill>
              </a:rPr>
              <a:t>…So the engine decreases the number of repetitions of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.+</a:t>
            </a:r>
            <a:r>
              <a:rPr lang="en-US" dirty="0">
                <a:solidFill>
                  <a:schemeClr val="tx2"/>
                </a:solidFill>
              </a:rPr>
              <a:t> by one more character: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F8983E-67D4-44FD-B708-F92A491F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2" y="3771900"/>
            <a:ext cx="41814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3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6"/>
            </a:pPr>
            <a:r>
              <a:rPr lang="en-US" dirty="0">
                <a:solidFill>
                  <a:schemeClr val="tx2"/>
                </a:solidFill>
              </a:rPr>
              <a:t>The engine keep backtracking: it decreases the count of repetition for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</a:rPr>
              <a:t>        Until the rest of the pattern (in our case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) matches:</a:t>
            </a:r>
          </a:p>
          <a:p>
            <a:pPr marL="514350" indent="-514350">
              <a:buFont typeface="+mj-lt"/>
              <a:buAutoNum type="romanUcPeriod" startAt="6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982469-8761-4B0E-B8EB-6D20850E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12" y="3771900"/>
            <a:ext cx="4143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5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  <a:endParaRPr lang="uk-UA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both cases </a:t>
            </a:r>
            <a:r>
              <a:rPr lang="en-US" dirty="0" err="1"/>
              <a:t>regexp</a:t>
            </a:r>
            <a:r>
              <a:rPr lang="en-US" dirty="0"/>
              <a:t> becomes an instance of the built-in </a:t>
            </a:r>
            <a:r>
              <a:rPr lang="en-US" b="1" dirty="0" err="1">
                <a:latin typeface="Consolas" panose="020B0609020204030204" pitchFamily="49" charset="0"/>
              </a:rPr>
              <a:t>RegExp</a:t>
            </a:r>
            <a:r>
              <a:rPr lang="en-US" dirty="0"/>
              <a:t> class.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Syntax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n</a:t>
            </a:r>
            <a:r>
              <a:rPr lang="en-US" b="1" dirty="0">
                <a:latin typeface="Consolas" panose="020B0609020204030204" pitchFamily="49" charset="0"/>
              </a:rPr>
              <a:t>ew </a:t>
            </a:r>
            <a:r>
              <a:rPr lang="en-US" b="1" dirty="0" err="1">
                <a:latin typeface="Consolas" panose="020B0609020204030204" pitchFamily="49" charset="0"/>
              </a:rPr>
              <a:t>RegExp</a:t>
            </a:r>
            <a:r>
              <a:rPr lang="en-US" dirty="0"/>
              <a:t>, is more often used when we need to create a </a:t>
            </a:r>
            <a:r>
              <a:rPr lang="en-US" dirty="0" err="1"/>
              <a:t>regexp</a:t>
            </a:r>
            <a:r>
              <a:rPr lang="en-US" dirty="0"/>
              <a:t> “on the fly”.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While slashes are used when we know the regular expression at the code writing time.</a:t>
            </a:r>
          </a:p>
          <a:p>
            <a:endParaRPr lang="uk-UA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7E794DF-4211-4B9F-AA30-C8A0D0B48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3567663"/>
            <a:ext cx="71437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05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 lazy mode of quantifiers is an opposite to the greedy mode.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</a:rPr>
              <a:t>It means: “repeat minimal number of times”.</a:t>
            </a:r>
          </a:p>
          <a:p>
            <a:r>
              <a:rPr lang="en-US" dirty="0">
                <a:solidFill>
                  <a:schemeClr val="tx2"/>
                </a:solidFill>
              </a:rPr>
              <a:t>We can enable it by putting a question mark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/>
                </a:solidFill>
              </a:rPr>
              <a:t> after the quantifier, </a:t>
            </a:r>
          </a:p>
          <a:p>
            <a:r>
              <a:rPr lang="en-US" dirty="0">
                <a:solidFill>
                  <a:schemeClr val="tx2"/>
                </a:solidFill>
              </a:rPr>
              <a:t>So that it becomes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*?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+?</a:t>
            </a:r>
            <a:r>
              <a:rPr lang="en-US" dirty="0">
                <a:solidFill>
                  <a:schemeClr val="tx2"/>
                </a:solidFill>
              </a:rPr>
              <a:t> or even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??</a:t>
            </a:r>
            <a:r>
              <a:rPr lang="en-US" dirty="0">
                <a:solidFill>
                  <a:schemeClr val="tx2"/>
                </a:solidFill>
              </a:rPr>
              <a:t> for '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/>
                </a:solidFill>
              </a:rPr>
              <a:t>’.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 make things clear: usually a question mark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/>
                </a:solidFill>
              </a:rPr>
              <a:t> is a quantifier by itself.</a:t>
            </a:r>
          </a:p>
          <a:p>
            <a:r>
              <a:rPr lang="en-US" dirty="0">
                <a:solidFill>
                  <a:schemeClr val="tx2"/>
                </a:solidFill>
              </a:rPr>
              <a:t>But if added after another quantifier it gets another meaning:</a:t>
            </a:r>
          </a:p>
          <a:p>
            <a:r>
              <a:rPr lang="en-US" dirty="0">
                <a:solidFill>
                  <a:schemeClr val="tx2"/>
                </a:solidFill>
              </a:rPr>
              <a:t>It switches the matching mode from greedy to lazy.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and lazy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85204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/".+?"/g</a:t>
            </a:r>
            <a:r>
              <a:rPr lang="en-US" dirty="0">
                <a:solidFill>
                  <a:schemeClr val="tx2"/>
                </a:solidFill>
              </a:rPr>
              <a:t> works as intended: it finds "witch" and "broom":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and lazy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694482-3C4B-4EB9-9A4F-A21E33E6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2" y="2664700"/>
            <a:ext cx="38004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1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 first step is the same: it finds the pattern start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 at the 3rd position: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F7619D-EAAE-425C-9D37-8BB8014A2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87" y="3771900"/>
            <a:ext cx="41624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81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tx2"/>
                </a:solidFill>
              </a:rPr>
              <a:t>The next step is also similar: the engine finds a match for the dot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569716-4E61-4E5D-A49B-8A7D8934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2" y="3771900"/>
            <a:ext cx="4181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74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en-US" dirty="0">
                <a:solidFill>
                  <a:schemeClr val="tx2"/>
                </a:solidFill>
              </a:rPr>
              <a:t>And now the search goes differently, because we have a lazy mode for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+?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engine doesn’t try to match a dot one more time.</a:t>
            </a:r>
          </a:p>
          <a:p>
            <a:r>
              <a:rPr lang="en-US" dirty="0">
                <a:solidFill>
                  <a:schemeClr val="tx2"/>
                </a:solidFill>
              </a:rPr>
              <a:t>        But stops and tries to match the rest of the pattern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 right now: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0EFC85-8D40-4592-89B2-FCA4C629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3771900"/>
            <a:ext cx="4076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97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047397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4"/>
            </a:pPr>
            <a:r>
              <a:rPr lang="en-US" dirty="0">
                <a:solidFill>
                  <a:schemeClr val="tx2"/>
                </a:solidFill>
              </a:rPr>
              <a:t>Then the regular expression engine increases the number of repetitions for the dot. </a:t>
            </a:r>
          </a:p>
          <a:p>
            <a:r>
              <a:rPr lang="en-US" dirty="0">
                <a:solidFill>
                  <a:schemeClr val="tx2"/>
                </a:solidFill>
              </a:rPr>
              <a:t>        And tries one more time: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5C812-3CF5-47D5-95A8-A4503A3BC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71900"/>
            <a:ext cx="4114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56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5"/>
            </a:pPr>
            <a:r>
              <a:rPr lang="en-US" dirty="0">
                <a:solidFill>
                  <a:schemeClr val="tx2"/>
                </a:solidFill>
              </a:rPr>
              <a:t>…Till the match for the rest of the pattern is found: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953551-6D0E-4BA4-AC48-CDD0A5FBB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3771900"/>
            <a:ext cx="40767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63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6"/>
            </a:pPr>
            <a:r>
              <a:rPr lang="en-US" dirty="0">
                <a:solidFill>
                  <a:schemeClr val="tx2"/>
                </a:solidFill>
              </a:rPr>
              <a:t>The next search starts from the end of the current match and yield one more result: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676592-B7BD-47F4-A746-15A0CE17F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5" y="3771900"/>
            <a:ext cx="40576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80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Conclusion: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In the greedy mode (by default) a quantifier is repeated as many times as possible.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The lazy mode of quantifiers is an opposite to the greedy mode. </a:t>
            </a:r>
          </a:p>
          <a:p>
            <a:r>
              <a:rPr lang="en-US" dirty="0"/>
              <a:t>        It means: “repeat minimal number of times”.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Laziness is only enabled for the quantifier with </a:t>
            </a:r>
            <a:r>
              <a:rPr lang="en-US" b="1" dirty="0">
                <a:latin typeface="Consolas" panose="020B0609020204030204" pitchFamily="49" charset="0"/>
              </a:rPr>
              <a:t>?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and lazy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4381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With </a:t>
            </a:r>
            <a:r>
              <a:rPr lang="en-US" dirty="0" err="1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regexps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there’s often more than one way to do the same thing.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our case we can find quoted strings without lazy mode using the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[^"]+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Please note, that this logic does not replace lazy quantifiers!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is just different. There are times when we need one or another.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7585E9-7828-4257-8A92-EB80DA4B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17087"/>
            <a:ext cx="3810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9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</a:t>
            </a:r>
            <a:endParaRPr lang="uk-UA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Regular expressions may have flags that affect the search.</a:t>
            </a:r>
          </a:p>
          <a:p>
            <a:r>
              <a:rPr lang="en-US" dirty="0"/>
              <a:t>There are only </a:t>
            </a:r>
            <a:r>
              <a:rPr lang="en-US" b="1" dirty="0"/>
              <a:t>6</a:t>
            </a:r>
            <a:r>
              <a:rPr lang="en-US" dirty="0"/>
              <a:t> of them in JavaScript: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g     	</a:t>
            </a:r>
            <a:r>
              <a:rPr lang="en-US" dirty="0"/>
              <a:t>global search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i	</a:t>
            </a:r>
            <a:r>
              <a:rPr lang="en-US" dirty="0"/>
              <a:t>case-insensitive search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m	</a:t>
            </a:r>
            <a:r>
              <a:rPr lang="en-US" dirty="0"/>
              <a:t>multi-line search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s	</a:t>
            </a:r>
            <a:r>
              <a:rPr lang="en-US" dirty="0"/>
              <a:t>allows </a:t>
            </a: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dirty="0"/>
              <a:t> to match newline characters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u	</a:t>
            </a:r>
            <a:r>
              <a:rPr lang="en-US" dirty="0"/>
              <a:t>treat a pattern as a sequence of </a:t>
            </a:r>
            <a:r>
              <a:rPr lang="en-US" dirty="0" err="1"/>
              <a:t>unicode</a:t>
            </a:r>
            <a:r>
              <a:rPr lang="en-US" dirty="0"/>
              <a:t> code points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y 	</a:t>
            </a:r>
            <a:r>
              <a:rPr lang="en-US" dirty="0"/>
              <a:t>"sticky" search that matches starting at the current position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45570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Let’s see an example where lazy quantifiers fail and this variant works right.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 instance, we want to find links of the form &lt;a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href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="..." class="doc"&gt;, with any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href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r>
              <a:rPr lang="en-US" dirty="0"/>
              <a:t>The first idea might be: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A462EB-98AD-451B-9371-6ADDDDE8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593381"/>
            <a:ext cx="47625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76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worked. But let’s see what happens if there are many links in the text?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923F77-F97A-427B-877F-1FB575F4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2693475"/>
            <a:ext cx="7143750" cy="1066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44A425-E3F5-4B71-8AAF-57E2281F3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3955787"/>
            <a:ext cx="71437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31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4D1428-F165-47FA-B7C2-A363382B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27" y="3953285"/>
            <a:ext cx="7134225" cy="5715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25D0B8-ACE9-4011-8D36-C1F46AAF5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2693475"/>
            <a:ext cx="7143750" cy="1085850"/>
          </a:xfrm>
          <a:prstGeom prst="rect">
            <a:avLst/>
          </a:prstGeom>
        </p:spPr>
      </p:pic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Let’s modify the pattern by making the quantifier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.*?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lazy: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09056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824C-1B63-4E17-8309-B40219AAF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3950674"/>
            <a:ext cx="7143750" cy="57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D98EAA-1ECE-442E-9129-55CE5E8B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3951982"/>
            <a:ext cx="7143750" cy="60007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D23EA-961A-46F4-A3D7-65354338A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125" y="2693475"/>
            <a:ext cx="7143750" cy="1085850"/>
          </a:xfrm>
          <a:prstGeom prst="rect">
            <a:avLst/>
          </a:prstGeom>
        </p:spPr>
      </p:pic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…But let’s test it on one more text input: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610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BD0FC3-56A1-42AF-A813-46E86044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2693475"/>
            <a:ext cx="7143750" cy="1409700"/>
          </a:xfrm>
          <a:prstGeom prst="rect">
            <a:avLst/>
          </a:prstGeom>
        </p:spPr>
      </p:pic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correct variant can be: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href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="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[^"]*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". 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46927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 part of a pattern can be enclosed in parentheses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...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b="1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</a:t>
            </a:r>
            <a:r>
              <a:rPr lang="en-US" dirty="0">
                <a:solidFill>
                  <a:schemeClr val="accent5"/>
                </a:solidFill>
              </a:rPr>
              <a:t> “capturing group”. </a:t>
            </a:r>
          </a:p>
          <a:p>
            <a:r>
              <a:rPr lang="en-US" dirty="0">
                <a:solidFill>
                  <a:schemeClr val="tx2"/>
                </a:solidFill>
              </a:rPr>
              <a:t>That has </a:t>
            </a:r>
            <a:r>
              <a:rPr lang="en-US" b="1" dirty="0">
                <a:solidFill>
                  <a:schemeClr val="tx2"/>
                </a:solidFill>
              </a:rPr>
              <a:t>two effects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If we put a quantifier after the parentheses, it applies to the parentheses as a whole.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It allows to get a part of the match as a separate item in the result array.</a:t>
            </a:r>
          </a:p>
          <a:p>
            <a:pPr marL="514350" indent="-514350">
              <a:buFont typeface="+mj-lt"/>
              <a:buAutoNum type="romanUcPeriod"/>
            </a:pPr>
            <a:endParaRPr lang="en-US" dirty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romanUcPeriod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</a:t>
            </a:r>
          </a:p>
        </p:txBody>
      </p:sp>
    </p:spTree>
    <p:extLst>
      <p:ext uri="{BB962C8B-B14F-4D97-AF65-F5344CB8AC3E}">
        <p14:creationId xmlns:p14="http://schemas.microsoft.com/office/powerpoint/2010/main" val="3135777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accent5"/>
                </a:solidFill>
              </a:rPr>
              <a:t>If we put a quantifier after the parentheses, it applies to the parentheses as a whole.</a:t>
            </a:r>
          </a:p>
          <a:p>
            <a:r>
              <a:rPr lang="en-US" dirty="0">
                <a:solidFill>
                  <a:schemeClr val="tx2"/>
                </a:solidFill>
              </a:rPr>
              <a:t>Without parentheses, the pattern go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means g character, followed by o repeated 1+ times. </a:t>
            </a:r>
          </a:p>
          <a:p>
            <a:r>
              <a:rPr lang="en-US" dirty="0">
                <a:solidFill>
                  <a:schemeClr val="tx2"/>
                </a:solidFill>
              </a:rPr>
              <a:t>For instance, </a:t>
            </a:r>
            <a:r>
              <a:rPr lang="en-US" dirty="0" err="1">
                <a:solidFill>
                  <a:schemeClr val="tx2"/>
                </a:solidFill>
              </a:rPr>
              <a:t>goooo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dirty="0" err="1">
                <a:solidFill>
                  <a:schemeClr val="tx2"/>
                </a:solidFill>
              </a:rPr>
              <a:t>gooooooooo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Parentheses group characters together, so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go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)+</a:t>
            </a:r>
            <a:r>
              <a:rPr lang="en-US" dirty="0">
                <a:solidFill>
                  <a:schemeClr val="tx2"/>
                </a:solidFill>
              </a:rPr>
              <a:t> means go, </a:t>
            </a:r>
            <a:r>
              <a:rPr lang="en-US" dirty="0" err="1">
                <a:solidFill>
                  <a:schemeClr val="tx2"/>
                </a:solidFill>
              </a:rPr>
              <a:t>gogo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gogogo</a:t>
            </a:r>
            <a:r>
              <a:rPr lang="en-US" dirty="0">
                <a:solidFill>
                  <a:schemeClr val="tx2"/>
                </a:solidFill>
              </a:rPr>
              <a:t> and so on.</a:t>
            </a:r>
          </a:p>
          <a:p>
            <a:pPr marL="514350" indent="-514350">
              <a:buFont typeface="+mj-lt"/>
              <a:buAutoNum type="romanUcPeriod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7B642F-5B35-470B-AAB4-382EBFCC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965560"/>
            <a:ext cx="42862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45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6A22-7DC8-4E81-8B6B-7E713862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</a:t>
            </a:r>
            <a:r>
              <a:rPr lang="en-US" dirty="0"/>
              <a:t> [</a:t>
            </a:r>
            <a:r>
              <a:rPr lang="en-US" dirty="0">
                <a:solidFill>
                  <a:schemeClr val="accent6"/>
                </a:solidFill>
              </a:rPr>
              <a:t>examples</a:t>
            </a:r>
            <a:r>
              <a:rPr lang="en-US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01DC2AD-9DF0-44EA-B1D9-1B4786548C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domain</a:t>
            </a:r>
          </a:p>
          <a:p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D2D7825D-9AD5-40A3-AA66-0507FBBD0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email</a:t>
            </a:r>
          </a:p>
          <a:p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9CF5E2-A49C-47B5-BAA4-BACB0FA7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66600"/>
            <a:ext cx="3810000" cy="1066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60722-BB38-4F06-88E0-27255CC98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96" y="2656975"/>
            <a:ext cx="40576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31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941518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accent5"/>
                </a:solidFill>
              </a:rPr>
              <a:t>It allows to get a part of the match as a separate item in the result array.</a:t>
            </a:r>
          </a:p>
          <a:p>
            <a:r>
              <a:rPr lang="en-US" dirty="0">
                <a:solidFill>
                  <a:schemeClr val="tx2"/>
                </a:solidFill>
              </a:rPr>
              <a:t>Parentheses are numbered from left to right.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method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str.match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/>
                </a:solidFill>
              </a:rPr>
              <a:t>, if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has no flag </a:t>
            </a:r>
            <a:r>
              <a:rPr lang="en-US" b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, returns the first match as an array: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At index 0: the full match.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At index 1: the contents of the first parentheses.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At index 2: the contents of the second parentheses.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…and so on…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match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98810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For instance, we’d like to find HTML tags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&lt;.*?&gt;</a:t>
            </a:r>
            <a:r>
              <a:rPr lang="en-US" dirty="0">
                <a:solidFill>
                  <a:schemeClr val="tx2"/>
                </a:solidFill>
              </a:rPr>
              <a:t>, and process them. </a:t>
            </a:r>
          </a:p>
          <a:p>
            <a:r>
              <a:rPr lang="en-US" dirty="0">
                <a:solidFill>
                  <a:schemeClr val="tx2"/>
                </a:solidFill>
              </a:rPr>
              <a:t>It would be convenient to have tag content, in a separate variable.</a:t>
            </a:r>
          </a:p>
          <a:p>
            <a:r>
              <a:rPr lang="en-US" dirty="0">
                <a:solidFill>
                  <a:schemeClr val="tx2"/>
                </a:solidFill>
              </a:rPr>
              <a:t>Now we’ll get both the tag as a whole &lt;h1&gt; and its contents h1 in the resulting array: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match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7E5F88-9C0B-440C-8306-269BB843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3557038"/>
            <a:ext cx="28575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2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  <a:endParaRPr lang="uk-UA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 character class is a special notation that matches any symbol from a certain set</a:t>
            </a:r>
            <a:r>
              <a:rPr lang="uk-UA" dirty="0">
                <a:solidFill>
                  <a:schemeClr val="accent5"/>
                </a:solidFill>
              </a:rPr>
              <a:t>:</a:t>
            </a:r>
            <a:r>
              <a:rPr lang="en-US" dirty="0">
                <a:solidFill>
                  <a:schemeClr val="accent5"/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\d	 </a:t>
            </a:r>
            <a:r>
              <a:rPr lang="en-US" dirty="0"/>
              <a:t>digits</a:t>
            </a:r>
            <a:endParaRPr lang="uk-UA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\D  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non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\d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\s</a:t>
            </a:r>
            <a:r>
              <a:rPr lang="en-US" b="1" dirty="0"/>
              <a:t> 	  </a:t>
            </a:r>
            <a:r>
              <a:rPr lang="en-US" dirty="0"/>
              <a:t>space symbols, tabs, newlines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\S</a:t>
            </a:r>
            <a:r>
              <a:rPr lang="en-US" b="1" dirty="0"/>
              <a:t> 	  </a:t>
            </a:r>
            <a:r>
              <a:rPr lang="en-US" dirty="0"/>
              <a:t>non </a:t>
            </a:r>
            <a:r>
              <a:rPr lang="en-US" b="1" dirty="0">
                <a:latin typeface="Consolas" panose="020B0609020204030204" pitchFamily="49" charset="0"/>
              </a:rPr>
              <a:t>\s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\w	 </a:t>
            </a:r>
            <a:r>
              <a:rPr lang="en-US" dirty="0" err="1"/>
              <a:t>latin</a:t>
            </a:r>
            <a:r>
              <a:rPr lang="en-US" dirty="0"/>
              <a:t> letters, digits, underscore </a:t>
            </a:r>
            <a:r>
              <a:rPr lang="en-US" b="1" dirty="0">
                <a:latin typeface="Consolas" panose="020B0609020204030204" pitchFamily="49" charset="0"/>
              </a:rPr>
              <a:t>_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\W</a:t>
            </a:r>
            <a:r>
              <a:rPr lang="en-US" b="1" dirty="0"/>
              <a:t> 	  </a:t>
            </a:r>
            <a:r>
              <a:rPr lang="en-US" dirty="0"/>
              <a:t>non </a:t>
            </a:r>
            <a:r>
              <a:rPr lang="en-US" b="1" dirty="0">
                <a:latin typeface="Consolas" panose="020B0609020204030204" pitchFamily="49" charset="0"/>
              </a:rPr>
              <a:t>\w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/>
              <a:t> 	  </a:t>
            </a:r>
            <a:r>
              <a:rPr lang="en-US" dirty="0"/>
              <a:t>any character if with the </a:t>
            </a:r>
            <a:r>
              <a:rPr lang="en-US" dirty="0" err="1"/>
              <a:t>regexp</a:t>
            </a:r>
            <a:r>
              <a:rPr lang="en-US" dirty="0"/>
              <a:t> </a:t>
            </a:r>
            <a:r>
              <a:rPr lang="en-US" b="1" dirty="0"/>
              <a:t>s</a:t>
            </a:r>
            <a:r>
              <a:rPr lang="en-US" dirty="0"/>
              <a:t> flag, otherwise any except a newline </a:t>
            </a:r>
            <a:r>
              <a:rPr lang="en-US" b="1" dirty="0">
                <a:latin typeface="Consolas" panose="020B0609020204030204" pitchFamily="49" charset="0"/>
              </a:rPr>
              <a:t>\n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34032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Parentheses can be nested. In this case the numbering also goes from left to right.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instance, when searching a tag in &lt;span class="my"&gt; we may be interested in: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 tag content as a whole: span class="my".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 tag name: span.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 tag attributes: class="my".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nested groups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81078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Let’s add parentheses for them: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&lt;(([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chemeClr val="tx2"/>
                </a:solidFill>
              </a:rPr>
              <a:t>z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]+)\s*([^&gt;]*))&gt;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Here’s how they are numbered (left to right, by the opening parent):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nested groups</a:t>
            </a:r>
            <a:r>
              <a:rPr lang="en-US" b="1" dirty="0"/>
              <a:t>]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3B8697-9D1C-4B20-AC22-57D0A908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391" y="3210041"/>
            <a:ext cx="2876550" cy="1200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C87798-9362-4252-8EC4-F6AF52D9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559" y="3210041"/>
            <a:ext cx="33337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01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It could be that a group is optional and doesn’t exist in the match (has the quantifier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...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)?</a:t>
            </a:r>
            <a:r>
              <a:rPr lang="en-US" dirty="0">
                <a:solidFill>
                  <a:schemeClr val="accent5"/>
                </a:solidFill>
              </a:rPr>
              <a:t>).</a:t>
            </a:r>
          </a:p>
          <a:p>
            <a:r>
              <a:rPr lang="en-US" dirty="0">
                <a:solidFill>
                  <a:schemeClr val="tx2"/>
                </a:solidFill>
              </a:rPr>
              <a:t>The corresponding result array item is present and equals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undefined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a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z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)?(</a:t>
            </a:r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)?</a:t>
            </a:r>
            <a:r>
              <a:rPr lang="en-US" dirty="0">
                <a:solidFill>
                  <a:schemeClr val="tx2"/>
                </a:solidFill>
              </a:rPr>
              <a:t> looks for "a" optionally followed by "z" optionally followed by "c".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optional groups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267297-169F-494E-990F-2ABFC953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5" y="3978848"/>
            <a:ext cx="48577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4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941518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If we search for all matches (flag </a:t>
            </a:r>
            <a:r>
              <a:rPr lang="en-US" b="1" dirty="0">
                <a:solidFill>
                  <a:schemeClr val="accent5"/>
                </a:solidFill>
              </a:rPr>
              <a:t>g</a:t>
            </a:r>
            <a:r>
              <a:rPr lang="en-US" dirty="0">
                <a:solidFill>
                  <a:schemeClr val="accent5"/>
                </a:solidFill>
              </a:rPr>
              <a:t>), the match method does not return contents for groups.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example, let’s find all tags in a string: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result is an array of matches, but without details about each of them. </a:t>
            </a:r>
          </a:p>
          <a:p>
            <a:r>
              <a:rPr lang="en-US" dirty="0">
                <a:solidFill>
                  <a:schemeClr val="tx2"/>
                </a:solidFill>
              </a:rPr>
              <a:t>But in practice we usually need contents of capturing groups in the result.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800064-295A-4239-8002-3131EA16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09" y="3155384"/>
            <a:ext cx="2705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20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To get them, we should search using the method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str.matchAll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It was added to JavaScript language long after match, as its “new and improved version”.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Just like match, it looks for matches, but there are 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r>
              <a:rPr lang="en-US" dirty="0">
                <a:solidFill>
                  <a:schemeClr val="tx2"/>
                </a:solidFill>
              </a:rPr>
              <a:t> differences: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It returns not an array, but an </a:t>
            </a:r>
            <a:r>
              <a:rPr lang="en-US" dirty="0" err="1">
                <a:solidFill>
                  <a:schemeClr val="tx2"/>
                </a:solidFill>
              </a:rPr>
              <a:t>iterable</a:t>
            </a:r>
            <a:r>
              <a:rPr lang="en-US" dirty="0">
                <a:solidFill>
                  <a:schemeClr val="tx2"/>
                </a:solidFill>
              </a:rPr>
              <a:t> object.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When the flag </a:t>
            </a:r>
            <a:r>
              <a:rPr lang="en-US" b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 is present, it returns every match as an array with groups.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If there are no matches, it returns not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chemeClr val="tx2"/>
                </a:solidFill>
              </a:rPr>
              <a:t>, but an empty </a:t>
            </a:r>
            <a:r>
              <a:rPr lang="en-US" dirty="0" err="1">
                <a:solidFill>
                  <a:schemeClr val="tx2"/>
                </a:solidFill>
              </a:rPr>
              <a:t>iterable</a:t>
            </a:r>
            <a:r>
              <a:rPr lang="en-US" dirty="0">
                <a:solidFill>
                  <a:schemeClr val="tx2"/>
                </a:solidFill>
              </a:rPr>
              <a:t> object.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58586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For instance: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There’s no need in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Array.from</a:t>
            </a:r>
            <a:r>
              <a:rPr lang="en-US" dirty="0">
                <a:solidFill>
                  <a:schemeClr val="tx2"/>
                </a:solidFill>
              </a:rPr>
              <a:t> if we’re looping over results or using </a:t>
            </a:r>
            <a:r>
              <a:rPr lang="en-US" dirty="0" err="1">
                <a:solidFill>
                  <a:schemeClr val="tx2"/>
                </a:solidFill>
              </a:rPr>
              <a:t>destructuring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E0FB27-AB3A-4FFF-9941-9E16EDA7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93724"/>
            <a:ext cx="47625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71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941518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There’s no need in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Array.from</a:t>
            </a:r>
            <a:r>
              <a:rPr lang="en-US" dirty="0">
                <a:solidFill>
                  <a:schemeClr val="tx2"/>
                </a:solidFill>
              </a:rPr>
              <a:t> if we’re looping over results or using </a:t>
            </a:r>
            <a:r>
              <a:rPr lang="en-US" dirty="0" err="1">
                <a:solidFill>
                  <a:schemeClr val="tx2"/>
                </a:solidFill>
              </a:rPr>
              <a:t>destructuring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68DE5C-6261-4D25-8CE5-56E7DB35A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93724"/>
            <a:ext cx="3810000" cy="14001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EB9567-78B5-47B2-9AD5-B1CAC69E5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93724"/>
            <a:ext cx="3810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940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057021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Remembering groups by their numbers is hard, giving names to parentheses – better option.</a:t>
            </a:r>
          </a:p>
          <a:p>
            <a:r>
              <a:rPr lang="en-US" dirty="0">
                <a:solidFill>
                  <a:schemeClr val="tx2"/>
                </a:solidFill>
              </a:rPr>
              <a:t>That’s done by putting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?&lt;name&gt;</a:t>
            </a:r>
            <a:r>
              <a:rPr lang="en-US" dirty="0">
                <a:solidFill>
                  <a:schemeClr val="tx2"/>
                </a:solidFill>
              </a:rPr>
              <a:t> immediately after the opening paren.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example, let’s look for a date in the format “year-month-day”.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named groups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63F7E6-19C6-45F9-9D10-D8FDD464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3980388"/>
            <a:ext cx="5715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40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Method replace allows to use parentheses contents in the replacement string. </a:t>
            </a:r>
          </a:p>
          <a:p>
            <a:r>
              <a:rPr lang="en-US" dirty="0">
                <a:solidFill>
                  <a:schemeClr val="tx2"/>
                </a:solidFill>
              </a:rPr>
              <a:t>That’s done using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$n</a:t>
            </a:r>
            <a:r>
              <a:rPr lang="en-US" dirty="0">
                <a:solidFill>
                  <a:schemeClr val="tx2"/>
                </a:solidFill>
              </a:rPr>
              <a:t>, where </a:t>
            </a:r>
            <a:r>
              <a:rPr lang="en-US" b="1" dirty="0">
                <a:solidFill>
                  <a:schemeClr val="tx2"/>
                </a:solidFill>
              </a:rPr>
              <a:t>n</a:t>
            </a:r>
            <a:r>
              <a:rPr lang="en-US" dirty="0">
                <a:solidFill>
                  <a:schemeClr val="tx2"/>
                </a:solidFill>
              </a:rPr>
              <a:t> is the group number.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For example,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49BF32-5206-43D9-8D64-618F17E42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975838"/>
            <a:ext cx="4286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3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For named parentheses the reference will be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$&lt;name&gt;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For example, let’s reformat dates from “year-month-day” to “</a:t>
            </a:r>
            <a:r>
              <a:rPr lang="en-US" dirty="0" err="1">
                <a:solidFill>
                  <a:schemeClr val="tx2"/>
                </a:solidFill>
              </a:rPr>
              <a:t>day.month.year</a:t>
            </a:r>
            <a:r>
              <a:rPr lang="en-US" dirty="0">
                <a:solidFill>
                  <a:schemeClr val="tx2"/>
                </a:solidFill>
              </a:rPr>
              <a:t>”: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391160-6A90-472E-8FB7-18B6C886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3116542"/>
            <a:ext cx="5715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42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Flag </a:t>
            </a:r>
            <a:r>
              <a:rPr lang="en-US" b="1" dirty="0">
                <a:solidFill>
                  <a:schemeClr val="accent5"/>
                </a:solidFill>
              </a:rPr>
              <a:t>u</a:t>
            </a:r>
            <a:r>
              <a:rPr lang="en-US" dirty="0">
                <a:solidFill>
                  <a:schemeClr val="accent5"/>
                </a:solidFill>
              </a:rPr>
              <a:t> enables the support of Unicode in regular expression.</a:t>
            </a:r>
          </a:p>
          <a:p>
            <a:r>
              <a:rPr lang="en-US" dirty="0"/>
              <a:t>That means </a:t>
            </a:r>
            <a:r>
              <a:rPr lang="en-US" b="1" dirty="0"/>
              <a:t>two things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Characters of 4 bytes are handled correctly: as a single character, not two 2-byte.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Unicode properties can be used in the search: </a:t>
            </a:r>
            <a:r>
              <a:rPr lang="en-US" b="1" dirty="0">
                <a:latin typeface="Consolas" panose="020B0609020204030204" pitchFamily="49" charset="0"/>
              </a:rPr>
              <a:t>\p{…}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With Unicode properties we can look for words in given languages, special characters etc.</a:t>
            </a:r>
            <a:endParaRPr lang="uk-UA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73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Sometimes we don’t want contents of parentheses in results – only apply a quantifier.</a:t>
            </a:r>
          </a:p>
          <a:p>
            <a:r>
              <a:rPr lang="en-US" dirty="0">
                <a:solidFill>
                  <a:schemeClr val="tx2"/>
                </a:solidFill>
              </a:rPr>
              <a:t>A group may be excluded by adding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?:</a:t>
            </a:r>
            <a:r>
              <a:rPr lang="en-US" dirty="0">
                <a:solidFill>
                  <a:schemeClr val="tx2"/>
                </a:solidFill>
              </a:rPr>
              <a:t> in the beginning.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instance, if we want to find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go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)+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</a:rPr>
              <a:t>But we don’t want the parentheses contents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go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/>
                </a:solidFill>
              </a:rPr>
              <a:t> as a separate array item, write: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(?:</a:t>
            </a:r>
            <a:r>
              <a:rPr lang="en-US" dirty="0">
                <a:solidFill>
                  <a:schemeClr val="tx2"/>
                </a:solidFill>
              </a:rPr>
              <a:t>go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)+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non-capturing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5828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 the example below we only get the name John as a separate member of the match: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non-capturing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BE2F377-C9CC-4AA2-B1D5-B0A33241F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88157"/>
            <a:ext cx="4762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877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 can use the contents of capturing groups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...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accent5"/>
                </a:solidFill>
              </a:rPr>
              <a:t> in the pattern itself.</a:t>
            </a:r>
          </a:p>
          <a:p>
            <a:r>
              <a:rPr lang="en-US" dirty="0">
                <a:solidFill>
                  <a:schemeClr val="tx2"/>
                </a:solidFill>
              </a:rPr>
              <a:t>A group can be referenced in the pattern using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tx2"/>
                </a:solidFill>
              </a:rPr>
              <a:t>, where N is the group number.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We need to find quoted strings: either single-quoted '...' or a double-quoted "...".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Backreferences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55F708-7B9D-44EE-BA93-F842B2E1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969769"/>
            <a:ext cx="38100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695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To make sure that the pattern looks for the closing quote exactly the same as the opening. </a:t>
            </a:r>
          </a:p>
          <a:p>
            <a:r>
              <a:rPr lang="en-US" dirty="0">
                <a:solidFill>
                  <a:schemeClr val="tx2"/>
                </a:solidFill>
              </a:rPr>
              <a:t>We can wrap it into a capturing group and backreference it: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(['"])(.*?)\1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Now it works! </a:t>
            </a:r>
          </a:p>
          <a:p>
            <a:r>
              <a:rPr lang="en-US" dirty="0">
                <a:solidFill>
                  <a:schemeClr val="tx2"/>
                </a:solidFill>
              </a:rPr>
              <a:t>The regular expression engine finds the first quote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(['"])</a:t>
            </a:r>
            <a:r>
              <a:rPr lang="en-US" dirty="0">
                <a:solidFill>
                  <a:schemeClr val="tx2"/>
                </a:solidFill>
              </a:rPr>
              <a:t> and memorizes its content.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Backreferences</a:t>
            </a:r>
            <a:endParaRPr lang="en-US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93087-7785-4F5B-A6C7-0DE8795F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26812"/>
            <a:ext cx="3810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0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If a </a:t>
            </a:r>
            <a:r>
              <a:rPr lang="en-US" dirty="0" err="1">
                <a:solidFill>
                  <a:schemeClr val="accent5"/>
                </a:solidFill>
              </a:rPr>
              <a:t>regexp</a:t>
            </a:r>
            <a:r>
              <a:rPr lang="en-US" dirty="0">
                <a:solidFill>
                  <a:schemeClr val="accent5"/>
                </a:solidFill>
              </a:rPr>
              <a:t> has many parentheses, it’s convenient to give them names.</a:t>
            </a:r>
          </a:p>
          <a:p>
            <a:r>
              <a:rPr lang="en-US" dirty="0">
                <a:solidFill>
                  <a:schemeClr val="tx2"/>
                </a:solidFill>
              </a:rPr>
              <a:t>To reference a named group we can use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\k&lt;name&gt;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Backreferences [</a:t>
            </a:r>
            <a:r>
              <a:rPr lang="en-US" b="1" dirty="0">
                <a:solidFill>
                  <a:schemeClr val="accent6"/>
                </a:solidFill>
              </a:rPr>
              <a:t>named backreferences</a:t>
            </a:r>
            <a:r>
              <a:rPr lang="en-US" b="1" dirty="0">
                <a:solidFill>
                  <a:schemeClr val="tx2"/>
                </a:solidFill>
              </a:rPr>
              <a:t>]</a:t>
            </a:r>
            <a:endParaRPr lang="en-US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556FA8-84A3-49A2-9B5C-0A9561CEF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23100"/>
            <a:ext cx="3810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8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Alternation is the term in regular expression that is actually a simple “OR”.</a:t>
            </a:r>
          </a:p>
          <a:p>
            <a:r>
              <a:rPr lang="en-US" dirty="0">
                <a:solidFill>
                  <a:schemeClr val="tx2"/>
                </a:solidFill>
              </a:rPr>
              <a:t>In a regular expression it is denoted with a vertical line character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|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instance, we need to find programming languages: HTML, PHP, Java or JavaScript.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Alternation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5DA14-2D4E-477C-A433-7BBCA7CD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967414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649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 already saw a similar thing – square brackets.</a:t>
            </a:r>
          </a:p>
          <a:p>
            <a:r>
              <a:rPr lang="en-US" dirty="0">
                <a:solidFill>
                  <a:schemeClr val="tx2"/>
                </a:solidFill>
              </a:rPr>
              <a:t>Square brackets allow only characters or character sets. </a:t>
            </a:r>
          </a:p>
          <a:p>
            <a:r>
              <a:rPr lang="en-US" dirty="0">
                <a:solidFill>
                  <a:schemeClr val="tx2"/>
                </a:solidFill>
              </a:rPr>
              <a:t>For instance, gr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chemeClr val="tx2"/>
                </a:solidFill>
              </a:rPr>
              <a:t>ae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chemeClr val="tx2"/>
                </a:solidFill>
              </a:rPr>
              <a:t>y matches gray or grey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Alternation allows any expressions.</a:t>
            </a:r>
          </a:p>
          <a:p>
            <a:r>
              <a:rPr lang="en-US" dirty="0">
                <a:solidFill>
                  <a:schemeClr val="tx2"/>
                </a:solidFill>
              </a:rPr>
              <a:t>For instance, 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I love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HTML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|</a:t>
            </a:r>
            <a:r>
              <a:rPr lang="en-US" dirty="0">
                <a:solidFill>
                  <a:schemeClr val="tx2"/>
                </a:solidFill>
              </a:rPr>
              <a:t>CSS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 matches 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I love HTML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I love CSS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Alternation</a:t>
            </a:r>
          </a:p>
        </p:txBody>
      </p:sp>
    </p:spTree>
    <p:extLst>
      <p:ext uri="{BB962C8B-B14F-4D97-AF65-F5344CB8AC3E}">
        <p14:creationId xmlns:p14="http://schemas.microsoft.com/office/powerpoint/2010/main" val="32476719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Example: </a:t>
            </a:r>
            <a:r>
              <a:rPr lang="en-US" dirty="0">
                <a:solidFill>
                  <a:schemeClr val="tx2"/>
                </a:solidFill>
              </a:rPr>
              <a:t>build a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for searching time in the form </a:t>
            </a:r>
            <a:r>
              <a:rPr lang="en-US" dirty="0" err="1">
                <a:solidFill>
                  <a:schemeClr val="tx2"/>
                </a:solidFill>
              </a:rPr>
              <a:t>hh:mm</a:t>
            </a:r>
            <a:r>
              <a:rPr lang="en-US" dirty="0">
                <a:solidFill>
                  <a:schemeClr val="tx2"/>
                </a:solidFill>
              </a:rPr>
              <a:t>, for instance 12:00.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Alternation [</a:t>
            </a:r>
            <a:r>
              <a:rPr lang="en-US" b="1" dirty="0">
                <a:solidFill>
                  <a:schemeClr val="accent6"/>
                </a:solidFill>
              </a:rPr>
              <a:t>examples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8015BBD-1395-401C-9354-46FE606F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727438"/>
            <a:ext cx="5715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16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191776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Sometimes we need to find only matches that are followed or </a:t>
            </a:r>
            <a:r>
              <a:rPr lang="en-US" dirty="0" err="1">
                <a:solidFill>
                  <a:schemeClr val="accent5"/>
                </a:solidFill>
              </a:rPr>
              <a:t>preceeded</a:t>
            </a:r>
            <a:r>
              <a:rPr lang="en-US" dirty="0">
                <a:solidFill>
                  <a:schemeClr val="accent5"/>
                </a:solidFill>
              </a:rPr>
              <a:t> by another pattern.</a:t>
            </a:r>
          </a:p>
          <a:p>
            <a:r>
              <a:rPr lang="en-US" dirty="0">
                <a:solidFill>
                  <a:schemeClr val="tx2"/>
                </a:solidFill>
              </a:rPr>
              <a:t>There’s a special syntax for that, called “lookahead” and “lookbehind”, together </a:t>
            </a:r>
            <a:r>
              <a:rPr lang="uk-UA" dirty="0">
                <a:solidFill>
                  <a:schemeClr val="tx2"/>
                </a:solidFill>
              </a:rPr>
              <a:t>-</a:t>
            </a:r>
            <a:r>
              <a:rPr lang="en-US" dirty="0">
                <a:solidFill>
                  <a:schemeClr val="tx2"/>
                </a:solidFill>
              </a:rPr>
              <a:t> “</a:t>
            </a:r>
            <a:r>
              <a:rPr lang="en-US" dirty="0" err="1">
                <a:solidFill>
                  <a:schemeClr val="tx2"/>
                </a:solidFill>
              </a:rPr>
              <a:t>lookaround</a:t>
            </a:r>
            <a:r>
              <a:rPr lang="en-US" dirty="0">
                <a:solidFill>
                  <a:schemeClr val="tx2"/>
                </a:solidFill>
              </a:rPr>
              <a:t>”.</a:t>
            </a:r>
            <a:endParaRPr lang="uk-UA" dirty="0">
              <a:solidFill>
                <a:schemeClr val="tx2"/>
              </a:solidFill>
            </a:endParaRPr>
          </a:p>
          <a:p>
            <a:endParaRPr lang="uk-UA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the start, let’s find the price from the string like 1 turkey costs 30€. </a:t>
            </a:r>
            <a:endParaRPr lang="uk-UA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That is: a number, followed by € sign.</a:t>
            </a:r>
            <a:endParaRPr lang="uk-UA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Lookahead and lookbehind</a:t>
            </a:r>
          </a:p>
        </p:txBody>
      </p:sp>
    </p:spTree>
    <p:extLst>
      <p:ext uri="{BB962C8B-B14F-4D97-AF65-F5344CB8AC3E}">
        <p14:creationId xmlns:p14="http://schemas.microsoft.com/office/powerpoint/2010/main" val="1889122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/>
              <a:t>Positive lookahead </a:t>
            </a:r>
            <a:r>
              <a:rPr lang="en-US" b="1" dirty="0">
                <a:latin typeface="Consolas" panose="020B0609020204030204" pitchFamily="49" charset="0"/>
              </a:rPr>
              <a:t>X(?=Y)</a:t>
            </a:r>
            <a:r>
              <a:rPr lang="uk-UA" dirty="0"/>
              <a:t> - </a:t>
            </a:r>
            <a:r>
              <a:rPr lang="en-US" dirty="0"/>
              <a:t>look for X, but match only if followed by Y</a:t>
            </a:r>
            <a:r>
              <a:rPr lang="uk-UA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Negative lookahead </a:t>
            </a:r>
            <a:r>
              <a:rPr lang="en-US" b="1" dirty="0">
                <a:latin typeface="Consolas" panose="020B0609020204030204" pitchFamily="49" charset="0"/>
              </a:rPr>
              <a:t>X(?!Y)</a:t>
            </a:r>
            <a:r>
              <a:rPr lang="uk-UA" dirty="0"/>
              <a:t> - </a:t>
            </a:r>
            <a:r>
              <a:rPr lang="en-US" dirty="0"/>
              <a:t>look for X, but match only if not followed by Y</a:t>
            </a:r>
            <a:r>
              <a:rPr lang="uk-UA" dirty="0"/>
              <a:t>.</a:t>
            </a:r>
          </a:p>
          <a:p>
            <a:endParaRPr lang="uk-UA" dirty="0"/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Lookahead and lookbehind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B004F-D825-46FA-9590-929DAA04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9" y="2676525"/>
            <a:ext cx="4762500" cy="752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CCB67F-C978-4741-8BCC-A33E7D4A8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9" y="4411178"/>
            <a:ext cx="4762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7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accent5"/>
                </a:solidFill>
              </a:rPr>
              <a:t>Characters of 4 bytes are handled correctly: as a single character, not two 2-byte.</a:t>
            </a:r>
          </a:p>
          <a:p>
            <a:r>
              <a:rPr lang="en-US" dirty="0"/>
              <a:t>By default, regular expressions also treat 4-byte “long characters” as a pair of 2-byte ones.</a:t>
            </a:r>
          </a:p>
          <a:p>
            <a:r>
              <a:rPr lang="en-US" dirty="0"/>
              <a:t>Unlike strings, regular expressions have flag </a:t>
            </a:r>
            <a:r>
              <a:rPr lang="en-US" b="1" dirty="0"/>
              <a:t>u</a:t>
            </a:r>
            <a:r>
              <a:rPr lang="en-US" dirty="0"/>
              <a:t> that fixes such problems.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07DD37-0C2A-4B6B-9A71-A5FFAEE5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2" y="3752648"/>
            <a:ext cx="53244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233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/>
              <a:t>Positive lookbehind </a:t>
            </a:r>
            <a:r>
              <a:rPr lang="en-US" b="1" dirty="0">
                <a:latin typeface="Consolas" panose="020B0609020204030204" pitchFamily="49" charset="0"/>
              </a:rPr>
              <a:t>(?&lt;=Y)X</a:t>
            </a:r>
            <a:r>
              <a:rPr lang="uk-UA" dirty="0"/>
              <a:t> - </a:t>
            </a:r>
            <a:r>
              <a:rPr lang="en-US" dirty="0"/>
              <a:t>look for X, but match only if after Y</a:t>
            </a:r>
            <a:r>
              <a:rPr lang="uk-UA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Negative lookbehind </a:t>
            </a:r>
            <a:r>
              <a:rPr lang="en-US" b="1" dirty="0">
                <a:latin typeface="Consolas" panose="020B0609020204030204" pitchFamily="49" charset="0"/>
              </a:rPr>
              <a:t>(?&lt;!Y)X</a:t>
            </a:r>
            <a:r>
              <a:rPr lang="uk-UA" dirty="0"/>
              <a:t> - </a:t>
            </a:r>
            <a:r>
              <a:rPr lang="en-US" dirty="0"/>
              <a:t>look for X, but match only if not after Y</a:t>
            </a:r>
            <a:r>
              <a:rPr lang="uk-UA" dirty="0"/>
              <a:t>.</a:t>
            </a:r>
          </a:p>
          <a:p>
            <a:endParaRPr lang="uk-UA" dirty="0"/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Lookahead and lookbehind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97E5D7-1A91-4A1D-A3F3-D8BD4086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2678632"/>
            <a:ext cx="5000625" cy="9144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A155A1-FE92-41F2-BA1A-DE862066C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87" y="4411178"/>
            <a:ext cx="50006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854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191776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Generally, the contents inside </a:t>
            </a:r>
            <a:r>
              <a:rPr lang="en-US" dirty="0" err="1">
                <a:solidFill>
                  <a:schemeClr val="accent5"/>
                </a:solidFill>
              </a:rPr>
              <a:t>lookaround</a:t>
            </a:r>
            <a:r>
              <a:rPr lang="en-US" dirty="0">
                <a:solidFill>
                  <a:schemeClr val="accent5"/>
                </a:solidFill>
              </a:rPr>
              <a:t> parentheses does not become a part of the result.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E.g. in the pattern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\d+(?=€)</a:t>
            </a:r>
            <a:r>
              <a:rPr lang="en-US" dirty="0">
                <a:solidFill>
                  <a:schemeClr val="tx2"/>
                </a:solidFill>
              </a:rPr>
              <a:t>, the € sign doesn’t get captured as a part of the match.</a:t>
            </a:r>
          </a:p>
          <a:p>
            <a:r>
              <a:rPr lang="en-US" dirty="0">
                <a:solidFill>
                  <a:schemeClr val="tx2"/>
                </a:solidFill>
              </a:rPr>
              <a:t>But in some situations we might want to capture the </a:t>
            </a:r>
            <a:r>
              <a:rPr lang="en-US" dirty="0" err="1">
                <a:solidFill>
                  <a:schemeClr val="tx2"/>
                </a:solidFill>
              </a:rPr>
              <a:t>lookaround</a:t>
            </a:r>
            <a:r>
              <a:rPr lang="en-US" dirty="0">
                <a:solidFill>
                  <a:schemeClr val="tx2"/>
                </a:solidFill>
              </a:rPr>
              <a:t> expression, or a part of it. </a:t>
            </a:r>
          </a:p>
          <a:p>
            <a:r>
              <a:rPr lang="en-US" dirty="0">
                <a:solidFill>
                  <a:schemeClr val="tx2"/>
                </a:solidFill>
              </a:rPr>
              <a:t>Just wrap that part into additional parentheses.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Lookahead and lookbehind [</a:t>
            </a:r>
            <a:r>
              <a:rPr lang="en-US" b="1" dirty="0">
                <a:solidFill>
                  <a:schemeClr val="accent6"/>
                </a:solidFill>
              </a:rPr>
              <a:t>groups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422025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 the example below the currency sign (€|</a:t>
            </a:r>
            <a:r>
              <a:rPr lang="en-US" dirty="0" err="1">
                <a:solidFill>
                  <a:schemeClr val="tx2"/>
                </a:solidFill>
              </a:rPr>
              <a:t>kr</a:t>
            </a:r>
            <a:r>
              <a:rPr lang="en-US" dirty="0">
                <a:solidFill>
                  <a:schemeClr val="tx2"/>
                </a:solidFill>
              </a:rPr>
              <a:t>) is captured, along with the amount: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And here’s the same for lookbehind: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Lookahead and lookbehind [</a:t>
            </a:r>
            <a:r>
              <a:rPr lang="en-US" b="1" dirty="0">
                <a:solidFill>
                  <a:schemeClr val="accent6"/>
                </a:solidFill>
              </a:rPr>
              <a:t>groups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01B74E-0BFB-4742-B483-3996A58D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82742"/>
            <a:ext cx="4762500" cy="8858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6CD6FB-18B7-4BAB-89B4-4FC5867FA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4411379"/>
            <a:ext cx="4762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5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191776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Some regular expressions are looking simple, but can execute </a:t>
            </a:r>
            <a:r>
              <a:rPr lang="en-US" dirty="0" err="1">
                <a:solidFill>
                  <a:schemeClr val="accent5"/>
                </a:solidFill>
              </a:rPr>
              <a:t>veeeeeery</a:t>
            </a:r>
            <a:r>
              <a:rPr lang="en-US" dirty="0">
                <a:solidFill>
                  <a:schemeClr val="accent5"/>
                </a:solidFill>
              </a:rPr>
              <a:t> long time.</a:t>
            </a:r>
          </a:p>
          <a:p>
            <a:r>
              <a:rPr lang="en-US" dirty="0">
                <a:solidFill>
                  <a:schemeClr val="tx2"/>
                </a:solidFill>
              </a:rPr>
              <a:t>The typical symptom – a regular expression works fine sometimes. </a:t>
            </a:r>
          </a:p>
          <a:p>
            <a:r>
              <a:rPr lang="en-US" dirty="0">
                <a:solidFill>
                  <a:schemeClr val="tx2"/>
                </a:solidFill>
              </a:rPr>
              <a:t>But for certain strings it “hangs”, consuming 100% of CPU.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 such case a web-browser suggests to kill the script and reload the page.</a:t>
            </a:r>
          </a:p>
          <a:p>
            <a:r>
              <a:rPr lang="en-US" dirty="0">
                <a:solidFill>
                  <a:schemeClr val="tx2"/>
                </a:solidFill>
              </a:rPr>
              <a:t>For server JavaScript it may become a vulnerability if regular expressions process user data.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</p:spTree>
    <p:extLst>
      <p:ext uri="{BB962C8B-B14F-4D97-AF65-F5344CB8AC3E}">
        <p14:creationId xmlns:p14="http://schemas.microsoft.com/office/powerpoint/2010/main" val="4060784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Let’s check if string consists of words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</a:t>
            </a:r>
            <a:r>
              <a:rPr lang="en-US" dirty="0">
                <a:solidFill>
                  <a:schemeClr val="tx2"/>
                </a:solidFill>
              </a:rPr>
              <a:t> with an optional space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\s?</a:t>
            </a:r>
            <a:r>
              <a:rPr lang="en-US" dirty="0">
                <a:solidFill>
                  <a:schemeClr val="tx2"/>
                </a:solidFill>
              </a:rPr>
              <a:t> after each.</a:t>
            </a:r>
          </a:p>
          <a:p>
            <a:r>
              <a:rPr lang="en-US" dirty="0">
                <a:solidFill>
                  <a:schemeClr val="tx2"/>
                </a:solidFill>
              </a:rPr>
              <a:t>We’ll use a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^(\w+\s?)*$</a:t>
            </a:r>
            <a:r>
              <a:rPr lang="en-US" dirty="0">
                <a:solidFill>
                  <a:schemeClr val="tx2"/>
                </a:solidFill>
              </a:rPr>
              <a:t>, it specifies 0 or more such words.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32EF69-AAA1-44E5-BEBB-67A41B9C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3111372"/>
            <a:ext cx="64770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235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191776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If you run the example below, you probably won’t see anything, as JavaScript will just “hang”. </a:t>
            </a:r>
          </a:p>
          <a:p>
            <a:r>
              <a:rPr lang="en-US" dirty="0">
                <a:solidFill>
                  <a:schemeClr val="tx2"/>
                </a:solidFill>
              </a:rPr>
              <a:t>A web-browser will stop reacting on events, the UI will stop working.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BD76C9-0BDD-4591-9F9A-4A4EBA70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3127133"/>
            <a:ext cx="64770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83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What’s the matter? Why the regular expression “hangs”?</a:t>
            </a:r>
          </a:p>
          <a:p>
            <a:r>
              <a:rPr lang="en-US" dirty="0">
                <a:solidFill>
                  <a:schemeClr val="tx2"/>
                </a:solidFill>
              </a:rPr>
              <a:t>Let’s simplify the example to understand it. So what’s wrong with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First, one may notice that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(\d+)*</a:t>
            </a:r>
            <a:r>
              <a:rPr lang="en-US" dirty="0">
                <a:solidFill>
                  <a:schemeClr val="tx2"/>
                </a:solidFill>
              </a:rPr>
              <a:t> is a little bit strange. </a:t>
            </a:r>
          </a:p>
          <a:p>
            <a:r>
              <a:rPr lang="en-US" dirty="0">
                <a:solidFill>
                  <a:schemeClr val="tx2"/>
                </a:solidFill>
              </a:rPr>
              <a:t>The quantifier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2"/>
                </a:solidFill>
              </a:rPr>
              <a:t> looks extraneous. If we want a number, we can use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C7C736-D310-4DBC-AC2F-6134009D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3127133"/>
            <a:ext cx="3333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191776" cy="3429000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First,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engine tries to find a number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plus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is greedy by default, so it consumes all digits: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        Then it tries to apply the star quantifier, but there are no more digits.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next in the pattern is the string end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tx2"/>
                </a:solidFill>
              </a:rPr>
              <a:t>, but in the text we have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chemeClr val="tx2"/>
                </a:solidFill>
              </a:rPr>
              <a:t>, so there’s no match: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5A75D6-420A-4520-9BE9-360B526B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017822"/>
            <a:ext cx="1143000" cy="600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52EAA2-182B-4D6F-8F80-A69C2077B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" r="19909"/>
          <a:stretch/>
        </p:blipFill>
        <p:spPr>
          <a:xfrm>
            <a:off x="5524500" y="4668471"/>
            <a:ext cx="1144302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853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tx2"/>
                </a:solidFill>
              </a:rPr>
              <a:t>As there’s no match, the greedy quantifier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decreases the count of repetitions. </a:t>
            </a:r>
          </a:p>
          <a:p>
            <a:r>
              <a:rPr lang="en-US" dirty="0">
                <a:solidFill>
                  <a:schemeClr val="tx2"/>
                </a:solidFill>
              </a:rPr>
              <a:t>        So it backtracks one character back.</a:t>
            </a:r>
          </a:p>
          <a:p>
            <a:r>
              <a:rPr lang="en-US" dirty="0">
                <a:solidFill>
                  <a:schemeClr val="tx2"/>
                </a:solidFill>
              </a:rPr>
              <a:t>        Now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</a:t>
            </a:r>
            <a:r>
              <a:rPr lang="en-US" dirty="0">
                <a:solidFill>
                  <a:schemeClr val="tx2"/>
                </a:solidFill>
              </a:rPr>
              <a:t> takes all digits except the last one: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F33DFD-35E0-4F6B-87CC-D5EFA72EB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457375"/>
            <a:ext cx="1143000" cy="590550"/>
          </a:xfrm>
          <a:prstGeom prst="rect">
            <a:avLst/>
          </a:prstGeom>
        </p:spPr>
      </p:pic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</p:spTree>
    <p:extLst>
      <p:ext uri="{BB962C8B-B14F-4D97-AF65-F5344CB8AC3E}">
        <p14:creationId xmlns:p14="http://schemas.microsoft.com/office/powerpoint/2010/main" val="4203455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7EE11B-373A-4499-8901-6B98001F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017822"/>
            <a:ext cx="1143000" cy="590550"/>
          </a:xfrm>
          <a:prstGeom prst="rect">
            <a:avLst/>
          </a:prstGeom>
        </p:spPr>
      </p:pic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en-US" dirty="0">
                <a:solidFill>
                  <a:schemeClr val="tx2"/>
                </a:solidFill>
              </a:rPr>
              <a:t>Then the engine tries to continue the search from the new position (9).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star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(\d+)*</a:t>
            </a:r>
            <a:r>
              <a:rPr lang="en-US" dirty="0">
                <a:solidFill>
                  <a:schemeClr val="tx2"/>
                </a:solidFill>
              </a:rPr>
              <a:t> can be applied – it gives the number 9: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        The engine tries to match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tx2"/>
                </a:solidFill>
              </a:rPr>
              <a:t> again, but fails, because meets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1B5D84-C628-4D05-B317-363C908A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4255671"/>
            <a:ext cx="1143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1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accent5"/>
                </a:solidFill>
              </a:rPr>
              <a:t>Unicode properties can be used in the search: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\p{…}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r>
              <a:rPr lang="en-US" dirty="0"/>
              <a:t>Every character in Unicode has a lot of properties.</a:t>
            </a:r>
          </a:p>
          <a:p>
            <a:r>
              <a:rPr lang="en-US" dirty="0"/>
              <a:t>They describe what “category” the character belongs to, contain information about it: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letter, number, punctuation, mark, symbol, separator, other.</a:t>
            </a:r>
          </a:p>
          <a:p>
            <a:endParaRPr lang="en-US" dirty="0"/>
          </a:p>
          <a:p>
            <a:r>
              <a:rPr lang="en-US" dirty="0"/>
              <a:t>We can search for characters with a property, written as </a:t>
            </a:r>
            <a:r>
              <a:rPr lang="en-US" b="1" dirty="0">
                <a:latin typeface="Consolas" panose="020B0609020204030204" pitchFamily="49" charset="0"/>
              </a:rPr>
              <a:t>\p{…}</a:t>
            </a:r>
            <a:r>
              <a:rPr lang="en-US" dirty="0"/>
              <a:t>. </a:t>
            </a:r>
          </a:p>
          <a:p>
            <a:r>
              <a:rPr lang="en-US" dirty="0"/>
              <a:t>To use </a:t>
            </a:r>
            <a:r>
              <a:rPr lang="en-US" b="1" dirty="0">
                <a:latin typeface="Consolas" panose="020B0609020204030204" pitchFamily="49" charset="0"/>
              </a:rPr>
              <a:t>\p{…}</a:t>
            </a:r>
            <a:r>
              <a:rPr lang="en-US" dirty="0"/>
              <a:t>, a regular expression must have flag </a:t>
            </a:r>
            <a:r>
              <a:rPr lang="en-US" b="1" dirty="0"/>
              <a:t>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94716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249527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4"/>
            </a:pPr>
            <a:r>
              <a:rPr lang="en-US" dirty="0">
                <a:solidFill>
                  <a:schemeClr val="tx2"/>
                </a:solidFill>
              </a:rPr>
              <a:t>No match, so the engine will continue backtracking, decreasing the number of repetitions. </a:t>
            </a:r>
          </a:p>
          <a:p>
            <a:r>
              <a:rPr lang="en-US" dirty="0">
                <a:solidFill>
                  <a:schemeClr val="tx2"/>
                </a:solidFill>
              </a:rPr>
              <a:t>        Backtracking generally works like this. 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last greedy quantifier decreases the number of repetitions until it can. </a:t>
            </a:r>
          </a:p>
          <a:p>
            <a:r>
              <a:rPr lang="en-US" dirty="0">
                <a:solidFill>
                  <a:schemeClr val="tx2"/>
                </a:solidFill>
              </a:rPr>
              <a:t>        Then the previous greedy quantifier decreases, and so on.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AB2215-78E8-40BA-A1E2-46AB5DC06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23" y="3911868"/>
            <a:ext cx="12858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D7D095-61E1-4A0D-B441-52AA6FE9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47" y="3911868"/>
            <a:ext cx="12858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B26108-24B1-4576-A65A-C40F3C5CD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602" y="3911868"/>
            <a:ext cx="1285875" cy="762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2C111C-CAC7-45F8-9CBC-A1F49F788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078" y="3911868"/>
            <a:ext cx="1285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6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There are many ways to split a set of digits 123456789 into numbers. </a:t>
            </a:r>
          </a:p>
          <a:p>
            <a:r>
              <a:rPr lang="en-US" dirty="0">
                <a:solidFill>
                  <a:schemeClr val="tx2"/>
                </a:solidFill>
              </a:rPr>
              <a:t>To be precise, there are 2n-1, where n is the length of the set.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n=20 there are about 1 million combinations, for n=30 – a thousand times more. </a:t>
            </a:r>
          </a:p>
          <a:p>
            <a:r>
              <a:rPr lang="en-US" dirty="0">
                <a:solidFill>
                  <a:schemeClr val="tx2"/>
                </a:solidFill>
              </a:rPr>
              <a:t>Trying each of them is exactly the reason why the search takes so long.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What to do? Should we turn on the lazy mode?</a:t>
            </a:r>
          </a:p>
          <a:p>
            <a:r>
              <a:rPr lang="en-US" dirty="0">
                <a:solidFill>
                  <a:schemeClr val="tx2"/>
                </a:solidFill>
              </a:rPr>
              <a:t>Unfortunately, that won’t help: if we replace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</a:t>
            </a:r>
            <a:r>
              <a:rPr lang="en-US" dirty="0">
                <a:solidFill>
                  <a:schemeClr val="tx2"/>
                </a:solidFill>
              </a:rPr>
              <a:t> with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\d+?</a:t>
            </a:r>
            <a:r>
              <a:rPr lang="en-US" dirty="0">
                <a:solidFill>
                  <a:schemeClr val="tx2"/>
                </a:solidFill>
              </a:rPr>
              <a:t>,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will still hang.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</p:spTree>
    <p:extLst>
      <p:ext uri="{BB962C8B-B14F-4D97-AF65-F5344CB8AC3E}">
        <p14:creationId xmlns:p14="http://schemas.microsoft.com/office/powerpoint/2010/main" val="35045244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similar thing happens in our first example. </a:t>
            </a:r>
          </a:p>
          <a:p>
            <a:r>
              <a:rPr lang="en-US" dirty="0">
                <a:solidFill>
                  <a:schemeClr val="tx2"/>
                </a:solidFill>
              </a:rPr>
              <a:t>When we look words by pattern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^(\w+\s?)*$</a:t>
            </a:r>
            <a:r>
              <a:rPr lang="en-US" dirty="0">
                <a:solidFill>
                  <a:schemeClr val="tx2"/>
                </a:solidFill>
              </a:rPr>
              <a:t> in the string an input that hangs!.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reason is that a word can be represented as one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</a:t>
            </a:r>
            <a:r>
              <a:rPr lang="en-US" dirty="0">
                <a:solidFill>
                  <a:schemeClr val="tx2"/>
                </a:solidFill>
              </a:rPr>
              <a:t> or many: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993A22-2BCE-4A17-AA43-4DCB7674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896631"/>
            <a:ext cx="114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10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There are two main approaches to fixing the problem.</a:t>
            </a:r>
          </a:p>
          <a:p>
            <a:r>
              <a:rPr lang="en-US" dirty="0">
                <a:solidFill>
                  <a:schemeClr val="tx2"/>
                </a:solidFill>
              </a:rPr>
              <a:t>The first is to lower the number of possible combinations.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Why did the problem disappear? Now the star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2"/>
                </a:solidFill>
              </a:rPr>
              <a:t> goes after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\w+\s</a:t>
            </a:r>
            <a:r>
              <a:rPr lang="en-US" dirty="0">
                <a:solidFill>
                  <a:schemeClr val="tx2"/>
                </a:solidFill>
              </a:rPr>
              <a:t> instead of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\w+\s?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</a:rPr>
              <a:t>It became impossible to represent one word of the string with multiple successive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 [</a:t>
            </a:r>
            <a:r>
              <a:rPr lang="en-US" b="1" dirty="0">
                <a:solidFill>
                  <a:schemeClr val="accent6"/>
                </a:solidFill>
              </a:rPr>
              <a:t>how to fix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413DD1-E66D-4587-8F03-13B4765B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12" y="3112449"/>
            <a:ext cx="64293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47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It’s not always convenient to rewrite a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. And it’s not always obvious how to do it.</a:t>
            </a:r>
          </a:p>
          <a:p>
            <a:r>
              <a:rPr lang="en-US" dirty="0">
                <a:solidFill>
                  <a:schemeClr val="tx2"/>
                </a:solidFill>
              </a:rPr>
              <a:t>The alternative approach is to forbid backtracking for the quantifier.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pattern to take as much repetitions of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</a:t>
            </a:r>
            <a:r>
              <a:rPr lang="en-US" dirty="0">
                <a:solidFill>
                  <a:schemeClr val="tx2"/>
                </a:solidFill>
              </a:rPr>
              <a:t> as possible without backtracking is: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(?=(\w+))\1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Lookahead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?=</a:t>
            </a:r>
            <a:r>
              <a:rPr lang="en-US" dirty="0">
                <a:solidFill>
                  <a:schemeClr val="tx2"/>
                </a:solidFill>
              </a:rPr>
              <a:t> looks forward for the longest word \w+ starting at the current position.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Then the engine will memorize their contents -  with help wrap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</a:t>
            </a:r>
            <a:r>
              <a:rPr lang="en-US" dirty="0">
                <a:solidFill>
                  <a:schemeClr val="tx2"/>
                </a:solidFill>
              </a:rPr>
              <a:t> into parentheses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…And allow us to reference it in the pattern as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\1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 [</a:t>
            </a:r>
            <a:r>
              <a:rPr lang="en-US" b="1" dirty="0">
                <a:solidFill>
                  <a:schemeClr val="accent6"/>
                </a:solidFill>
              </a:rPr>
              <a:t>how to fix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936799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Let’s rewrite the first example using lookahead to prevent backtracking: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 [</a:t>
            </a:r>
            <a:r>
              <a:rPr lang="en-US" b="1" dirty="0">
                <a:solidFill>
                  <a:schemeClr val="accent6"/>
                </a:solidFill>
              </a:rPr>
              <a:t>how to fix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7B2BF8-B940-48FF-BB52-C64B682A8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12" y="2688940"/>
            <a:ext cx="64293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8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Conclusion:</a:t>
            </a:r>
          </a:p>
          <a:p>
            <a:r>
              <a:rPr lang="en-US" dirty="0">
                <a:solidFill>
                  <a:schemeClr val="tx2"/>
                </a:solidFill>
              </a:rPr>
              <a:t>The problem described in this article is called “catastrophic backtracking”.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We covered two ways how to solve it: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Rewrite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to lower the possible combinations count.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Prevent backtracking.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 [</a:t>
            </a:r>
            <a:r>
              <a:rPr lang="en-US" b="1" dirty="0">
                <a:solidFill>
                  <a:schemeClr val="accent6"/>
                </a:solidFill>
              </a:rPr>
              <a:t>how to fix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94093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 flag </a:t>
            </a:r>
            <a:r>
              <a:rPr lang="en-US" b="1" dirty="0">
                <a:solidFill>
                  <a:schemeClr val="accent5"/>
                </a:solidFill>
              </a:rPr>
              <a:t>y</a:t>
            </a:r>
            <a:r>
              <a:rPr lang="en-US" dirty="0">
                <a:solidFill>
                  <a:schemeClr val="accent5"/>
                </a:solidFill>
              </a:rPr>
              <a:t> allows to perform the search at the given position in the source string.</a:t>
            </a:r>
          </a:p>
          <a:p>
            <a:r>
              <a:rPr lang="en-US" dirty="0">
                <a:solidFill>
                  <a:schemeClr val="tx2"/>
                </a:solidFill>
              </a:rPr>
              <a:t>To search from the given position, we can use method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regexp.exec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(str)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If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doesn’t have flags </a:t>
            </a:r>
            <a:r>
              <a:rPr lang="en-US" b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b="1" dirty="0">
                <a:solidFill>
                  <a:schemeClr val="tx2"/>
                </a:solidFill>
              </a:rPr>
              <a:t>y</a:t>
            </a:r>
            <a:r>
              <a:rPr lang="en-US" dirty="0">
                <a:solidFill>
                  <a:schemeClr val="tx2"/>
                </a:solidFill>
              </a:rPr>
              <a:t> - this method looks for the first match in the string str. </a:t>
            </a:r>
          </a:p>
          <a:p>
            <a:r>
              <a:rPr lang="en-US" dirty="0">
                <a:solidFill>
                  <a:schemeClr val="tx2"/>
                </a:solidFill>
              </a:rPr>
              <a:t>Exactly like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str.match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/>
                </a:solidFill>
              </a:rPr>
              <a:t>. Such simple no-flags case doesn’t interest us here.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Searching at position</a:t>
            </a:r>
          </a:p>
        </p:txBody>
      </p:sp>
    </p:spTree>
    <p:extLst>
      <p:ext uri="{BB962C8B-B14F-4D97-AF65-F5344CB8AC3E}">
        <p14:creationId xmlns:p14="http://schemas.microsoft.com/office/powerpoint/2010/main" val="34040667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If there’s flag </a:t>
            </a:r>
            <a:r>
              <a:rPr lang="en-US" b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, then it performs the search in the string str, starting from some position.</a:t>
            </a:r>
          </a:p>
          <a:p>
            <a:r>
              <a:rPr lang="en-US" dirty="0">
                <a:solidFill>
                  <a:schemeClr val="tx2"/>
                </a:solidFill>
              </a:rPr>
              <a:t>This position stored in 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its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regexp.lastIndex</a:t>
            </a:r>
            <a:r>
              <a:rPr lang="en-US" dirty="0">
                <a:solidFill>
                  <a:schemeClr val="tx2"/>
                </a:solidFill>
              </a:rPr>
              <a:t> property. </a:t>
            </a:r>
          </a:p>
          <a:p>
            <a:r>
              <a:rPr lang="en-US" dirty="0">
                <a:solidFill>
                  <a:schemeClr val="tx2"/>
                </a:solidFill>
              </a:rPr>
              <a:t>And, if it finds a match, then sets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regexp.lastIndex</a:t>
            </a:r>
            <a:r>
              <a:rPr lang="en-US" dirty="0">
                <a:solidFill>
                  <a:schemeClr val="tx2"/>
                </a:solidFill>
              </a:rPr>
              <a:t> to the index immediately after the match.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Searching at position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60451F-D5F4-4D02-8919-9E8639299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3553630"/>
            <a:ext cx="28575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65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Flag </a:t>
            </a:r>
            <a:r>
              <a:rPr lang="en-US" b="1" dirty="0">
                <a:solidFill>
                  <a:schemeClr val="tx2"/>
                </a:solidFill>
              </a:rPr>
              <a:t>y</a:t>
            </a:r>
            <a:r>
              <a:rPr lang="en-US" dirty="0">
                <a:solidFill>
                  <a:schemeClr val="tx2"/>
                </a:solidFill>
              </a:rPr>
              <a:t> makes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regexp.exec</a:t>
            </a:r>
            <a:r>
              <a:rPr lang="en-US" dirty="0">
                <a:solidFill>
                  <a:schemeClr val="tx2"/>
                </a:solidFill>
              </a:rPr>
              <a:t> to look exactly at position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lastIndex</a:t>
            </a:r>
            <a:r>
              <a:rPr lang="en-US" dirty="0">
                <a:solidFill>
                  <a:schemeClr val="tx2"/>
                </a:solidFill>
              </a:rPr>
              <a:t>, not before, not after it.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 such tasks like lexical analysis, there are usually many searches at an exact position. </a:t>
            </a:r>
          </a:p>
          <a:p>
            <a:r>
              <a:rPr lang="en-US" dirty="0">
                <a:solidFill>
                  <a:schemeClr val="tx2"/>
                </a:solidFill>
              </a:rPr>
              <a:t>Using flag </a:t>
            </a:r>
            <a:r>
              <a:rPr lang="en-US" b="1" dirty="0">
                <a:solidFill>
                  <a:schemeClr val="tx2"/>
                </a:solidFill>
              </a:rPr>
              <a:t>y</a:t>
            </a:r>
            <a:r>
              <a:rPr lang="en-US" dirty="0">
                <a:solidFill>
                  <a:schemeClr val="tx2"/>
                </a:solidFill>
              </a:rPr>
              <a:t> is the key for a good performance.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Searching at position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52A35-A01A-4043-ACB8-F3912C91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2723709"/>
            <a:ext cx="61912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65856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ftServeTemplate" id="{1EECC8DE-A8A5-45A7-969A-C21752D4B3E4}" vid="{0103479C-70CD-40C7-BA0E-A151EE336BCC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A1340B-3A1B-4156-ADE3-51DF6C2C795D}">
  <ds:schemaRefs>
    <ds:schemaRef ds:uri="http://schemas.microsoft.com/office/2006/documentManagement/types"/>
    <ds:schemaRef ds:uri="http://purl.org/dc/elements/1.1/"/>
    <ds:schemaRef ds:uri="835f28f2-30f1-4728-84d2-86d96e143488"/>
    <ds:schemaRef ds:uri="http://purl.org/dc/dcmitype/"/>
    <ds:schemaRef ds:uri="http://schemas.microsoft.com/office/infopath/2007/PartnerControls"/>
    <ds:schemaRef ds:uri="341e6018-ac0a-4dfb-8409-db9e0d25502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6132</TotalTime>
  <Words>6052</Words>
  <Application>Microsoft Office PowerPoint</Application>
  <PresentationFormat>Широкий екран</PresentationFormat>
  <Paragraphs>795</Paragraphs>
  <Slides>120</Slides>
  <Notes>116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120</vt:i4>
      </vt:variant>
    </vt:vector>
  </HeadingPairs>
  <TitlesOfParts>
    <vt:vector size="127" baseType="lpstr">
      <vt:lpstr>Open Sans</vt:lpstr>
      <vt:lpstr>Calibri</vt:lpstr>
      <vt:lpstr>Wingdings</vt:lpstr>
      <vt:lpstr>Consolas</vt:lpstr>
      <vt:lpstr>Proxima Nova Black</vt:lpstr>
      <vt:lpstr>Arial</vt:lpstr>
      <vt:lpstr>LIGHT-THEME</vt:lpstr>
      <vt:lpstr>RegEx</vt:lpstr>
      <vt:lpstr>Intro</vt:lpstr>
      <vt:lpstr>Syntax</vt:lpstr>
      <vt:lpstr>Syntax</vt:lpstr>
      <vt:lpstr>Flags</vt:lpstr>
      <vt:lpstr>Character classes</vt:lpstr>
      <vt:lpstr>Unicode</vt:lpstr>
      <vt:lpstr>Unicode</vt:lpstr>
      <vt:lpstr>Unicode</vt:lpstr>
      <vt:lpstr>Unicode [property values]</vt:lpstr>
      <vt:lpstr>Unicode [property values]</vt:lpstr>
      <vt:lpstr>Unicode [property values]</vt:lpstr>
      <vt:lpstr>Unicode [examples]</vt:lpstr>
      <vt:lpstr>Anchors</vt:lpstr>
      <vt:lpstr>Anchors [multiline mode]</vt:lpstr>
      <vt:lpstr>Anchors [newline character]</vt:lpstr>
      <vt:lpstr>Word boundary</vt:lpstr>
      <vt:lpstr>Word boundary [examples]</vt:lpstr>
      <vt:lpstr>Word boundary [examples]</vt:lpstr>
      <vt:lpstr>Escaping</vt:lpstr>
      <vt:lpstr>Escaping [examples]</vt:lpstr>
      <vt:lpstr>Escaping [a slash]</vt:lpstr>
      <vt:lpstr>Escaping [new RegExp]</vt:lpstr>
      <vt:lpstr>Escaping [new RegExp]</vt:lpstr>
      <vt:lpstr>Sets and ranges</vt:lpstr>
      <vt:lpstr>Sets and ranges</vt:lpstr>
      <vt:lpstr>Sets and ranges [excluding ranges]</vt:lpstr>
      <vt:lpstr>Sets and ranges [escaping]</vt:lpstr>
      <vt:lpstr>Sets and ranges [unicode]</vt:lpstr>
      <vt:lpstr>Quantifiers</vt:lpstr>
      <vt:lpstr>Quantifiers [shorthands]</vt:lpstr>
      <vt:lpstr>Quantifiers [examples]</vt:lpstr>
      <vt:lpstr>Quantifiers [greedy and lazy]</vt:lpstr>
      <vt:lpstr>Quantifiers [greedy search]</vt:lpstr>
      <vt:lpstr>Quantifiers [greedy search]</vt:lpstr>
      <vt:lpstr>Quantifiers [greedy search]</vt:lpstr>
      <vt:lpstr>Quantifiers [greedy search]</vt:lpstr>
      <vt:lpstr>Quantifiers [greedy search]</vt:lpstr>
      <vt:lpstr>Quantifiers [greedy search]</vt:lpstr>
      <vt:lpstr>Quantifiers [greedy and lazy]</vt:lpstr>
      <vt:lpstr>Quantifiers [greedy and lazy]</vt:lpstr>
      <vt:lpstr>Quantifiers [lazy mode]</vt:lpstr>
      <vt:lpstr>Quantifiers [lazy mode]</vt:lpstr>
      <vt:lpstr>Quantifiers [lazy mode]</vt:lpstr>
      <vt:lpstr>Quantifiers [lazy mode]</vt:lpstr>
      <vt:lpstr>Quantifiers [lazy mode]</vt:lpstr>
      <vt:lpstr>Quantifiers [lazy mode]</vt:lpstr>
      <vt:lpstr>Quantifiers [greedy and lazy]</vt:lpstr>
      <vt:lpstr>Quantifiers [alternative approach]</vt:lpstr>
      <vt:lpstr>Quantifiers [alternative approach]</vt:lpstr>
      <vt:lpstr>Quantifiers [alternative approach]</vt:lpstr>
      <vt:lpstr>Quantifiers [alternative approach]</vt:lpstr>
      <vt:lpstr>Quantifiers [alternative approach]</vt:lpstr>
      <vt:lpstr>Quantifiers [alternative approach]</vt:lpstr>
      <vt:lpstr>Capturing groups</vt:lpstr>
      <vt:lpstr>Capturing groups</vt:lpstr>
      <vt:lpstr>Capturing groups [examples]</vt:lpstr>
      <vt:lpstr>Capturing groups [match]</vt:lpstr>
      <vt:lpstr>Capturing groups [match]</vt:lpstr>
      <vt:lpstr>Capturing groups [nested groups]</vt:lpstr>
      <vt:lpstr>Capturing groups [nested groups]</vt:lpstr>
      <vt:lpstr>Capturing groups [optional groups]</vt:lpstr>
      <vt:lpstr>Capturing groups [matchAll]</vt:lpstr>
      <vt:lpstr>Capturing groups [matchAll]</vt:lpstr>
      <vt:lpstr>Capturing groups [matchAll]</vt:lpstr>
      <vt:lpstr>Capturing groups [matchAll]</vt:lpstr>
      <vt:lpstr>Capturing groups [named groups]</vt:lpstr>
      <vt:lpstr>Capturing groups [replace]</vt:lpstr>
      <vt:lpstr>Capturing groups [replace]</vt:lpstr>
      <vt:lpstr>Capturing groups [non-capturing]</vt:lpstr>
      <vt:lpstr>Capturing groups [non-capturing]</vt:lpstr>
      <vt:lpstr>Backreferences</vt:lpstr>
      <vt:lpstr>Backreferences</vt:lpstr>
      <vt:lpstr>Backreferences [named backreferences]</vt:lpstr>
      <vt:lpstr>Alternation</vt:lpstr>
      <vt:lpstr>Alternation</vt:lpstr>
      <vt:lpstr>Alternation [examples]</vt:lpstr>
      <vt:lpstr>Lookahead and lookbehind</vt:lpstr>
      <vt:lpstr>Lookahead and lookbehind</vt:lpstr>
      <vt:lpstr>Lookahead and lookbehind</vt:lpstr>
      <vt:lpstr>Lookahead and lookbehind [groups]</vt:lpstr>
      <vt:lpstr>Lookahead and lookbehind [groups]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 [how to fix]</vt:lpstr>
      <vt:lpstr>Catastrophic backtracking [how to fix]</vt:lpstr>
      <vt:lpstr>Catastrophic backtracking [how to fix]</vt:lpstr>
      <vt:lpstr>Catastrophic backtracking [how to fix]</vt:lpstr>
      <vt:lpstr>Searching at position</vt:lpstr>
      <vt:lpstr>Searching at position</vt:lpstr>
      <vt:lpstr>Searching at position</vt:lpstr>
      <vt:lpstr>Methods of RegExp and String</vt:lpstr>
      <vt:lpstr>Methods of RegExp and String [match]</vt:lpstr>
      <vt:lpstr>Methods of RegExp and String [match]</vt:lpstr>
      <vt:lpstr>Methods of RegExp and String [match]</vt:lpstr>
      <vt:lpstr>Methods of RegExp and String [matchAll]</vt:lpstr>
      <vt:lpstr>Methods of RegExp and String [matchAll]</vt:lpstr>
      <vt:lpstr>Methods of RegExp and String [split]</vt:lpstr>
      <vt:lpstr>Methods of RegExp and String [search]</vt:lpstr>
      <vt:lpstr>Methods of RegExp and String [replace]</vt:lpstr>
      <vt:lpstr>Methods of RegExp and String [replace]</vt:lpstr>
      <vt:lpstr>Methods of RegExp and String [replace]</vt:lpstr>
      <vt:lpstr>Methods of RegExp and String [replace]</vt:lpstr>
      <vt:lpstr>Methods of RegExp and String [replace]</vt:lpstr>
      <vt:lpstr>Methods of RegExp and String [exec]</vt:lpstr>
      <vt:lpstr>Methods of RegExp and String [exec]</vt:lpstr>
      <vt:lpstr>Methods of RegExp and String [exec]</vt:lpstr>
      <vt:lpstr>Methods of RegExp and String [exec]</vt:lpstr>
      <vt:lpstr>Methods of RegExp and String [test]</vt:lpstr>
      <vt:lpstr>Methods of RegExp and String [test]</vt:lpstr>
      <vt:lpstr>Useful links </vt:lpstr>
      <vt:lpstr>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Liubov Koliasa</dc:creator>
  <cp:lastModifiedBy>Ярослав Вендиш</cp:lastModifiedBy>
  <cp:revision>334</cp:revision>
  <dcterms:created xsi:type="dcterms:W3CDTF">2018-12-11T16:43:22Z</dcterms:created>
  <dcterms:modified xsi:type="dcterms:W3CDTF">2020-02-11T20:48:17Z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